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8" r:id="rId2"/>
    <p:sldId id="339" r:id="rId3"/>
    <p:sldId id="336" r:id="rId4"/>
    <p:sldId id="337" r:id="rId5"/>
    <p:sldId id="338" r:id="rId6"/>
    <p:sldId id="340" r:id="rId7"/>
    <p:sldId id="341" r:id="rId8"/>
    <p:sldId id="342" r:id="rId9"/>
    <p:sldId id="344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B8D0"/>
    <a:srgbClr val="10C5CE"/>
    <a:srgbClr val="009EDE"/>
    <a:srgbClr val="FFFF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4729"/>
  </p:normalViewPr>
  <p:slideViewPr>
    <p:cSldViewPr snapToGrid="0" snapToObjects="1">
      <p:cViewPr varScale="1">
        <p:scale>
          <a:sx n="75" d="100"/>
          <a:sy n="75" d="100"/>
        </p:scale>
        <p:origin x="686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6CD70-D3D4-4B4F-8301-78886780B656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11345-1455-5E42-BC24-C96846520E2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1719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31AA03-89F0-2446-9DAC-EA2B05EBE2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4775E6-9510-8942-ABF5-9DC327B91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36EAC6-E9F8-D04F-BBC4-536AD52FF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110900-9B94-E04A-B2E4-039A38E1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2EB027-5D4E-084D-A377-BE7C05A5B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99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4762BC-6914-814D-94F3-F57EE9F0A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7E1687F-E3B9-6B49-A8FC-9C19BCE41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F3A6DF9-4226-D244-BA0B-7DA4039BA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E9B0796-B5C0-E340-ADD3-53067124F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7CFC91-0272-1342-8033-65642B7F5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500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B65A07D-3885-D94B-A093-51728E8BDA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277BB20-4124-A446-8EA7-C28132FDA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91B9F79-718B-B74E-9D13-68AAE065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942545-1A2D-C146-ACCD-40A1D73CC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5787508-6838-1142-AA13-5E2861B2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427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134820A4-D5DF-4EEE-9F8B-8C9C8D423F7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2B2F9D-68E3-43FB-86DA-500515A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203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C332DE-780C-6948-81E7-DA3642BD9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C5E636-F3F5-5345-8BFC-6523A0C93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3C46D7-8160-E14D-B792-CD5042D4C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FF3A501-6050-B241-9EBA-DEFFBF8B8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8CB8E28-7EBA-9D46-B100-1E4AED511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4514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3D6909-A09A-AA45-8539-9847C53A8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9CC59D1-8712-5D42-8110-326881A60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7743E6-B22A-8C44-99CD-6FDE07423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6D0F04D-6B45-6A41-82F7-8C72AE3D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9DDCC13-925E-1F41-8526-B094D7587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0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2DB606-38E6-A246-A89B-62224FEFC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92C3D6-3133-944F-9F01-E36CFA815F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C308745-CC3D-A142-811D-4E18A9499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080E7A0-3804-BA40-AF79-FDB0EAF23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8BC94B8-9351-374D-9436-42DD183B9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7E4B909-4329-2B47-BA11-B27CA3BE4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3214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9B019D-00F5-BD44-9A88-BE15C3223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02384C1-4B9F-AC49-8AD7-1F3A53B39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7805122-3179-2145-BBA8-85BF4B4BA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381CB1-B18F-0048-A5B1-0568C8262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CA7E677-9FB3-DB45-A0BF-124313A9E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ED015FB-BBD4-F54F-9563-D8A538968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DADC4D7-21E9-754B-88CA-94D5DC8BC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FAB6E8A-C5B7-C34C-902C-3E44BF550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752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2AE3AB-938B-884D-A938-B0B187141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8A4E6F-08D5-7548-9243-80C035028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30CDE98-64BF-7D46-B38A-B077D5FE3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0B2268E-E016-6E47-906D-76A3D7D66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16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EF666CA-3DC0-B449-83CC-1B2A1047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51C56EE-0F31-5249-9501-CE08A1D6F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EF2CC70-06D8-A64E-9970-841D23CB8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3234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B0C5B8-644E-6047-A209-7AD9362F8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A601FE-A73B-8840-9AEC-AA00B156C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45C1A28-5244-C345-936F-EAE1F7839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0E3D2CB-B81C-2043-9586-0920EA7DC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E31C14-F187-1540-9B5F-77552EE8F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A417E4F-DD71-944D-81BA-B9B866A2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008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D9524D-64D7-604C-9B65-396268D83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6413F-A8C6-7447-9CB8-F0B6CD889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5010D89-EA73-1E4C-9B83-4564DE0624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1928EF-8038-364F-932A-1FF991183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E0D1958-B998-DD41-8D91-D84D9A174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4F4A6C-4BB6-354D-840D-8E2DA1304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174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634A758-086D-3444-BBA5-B2EF3BF56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5146706-B174-D546-AC89-6016B23D3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B795AB6-1703-C34C-8417-12C3C844EB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ABF76-D6B9-0740-9618-FCA7679404A9}" type="datetimeFigureOut">
              <a:rPr lang="sv-SE" smtClean="0"/>
              <a:t>2025-07-19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229B4E0-2A3F-E94A-8676-90E3E88AD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E5D89AD-D74C-4644-A7B4-D54B509217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312DC-DE30-6140-B280-1D3748B414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886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otary2405.se/60089/Page/Show?ClassCode=Page&amp;Slug=tillsammans-for-ostersj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Teckensnitt, logotyp, skärmbild&#10;&#10;AI-genererat innehåll kan vara felaktigt.">
            <a:extLst>
              <a:ext uri="{FF2B5EF4-FFF2-40B4-BE49-F238E27FC236}">
                <a16:creationId xmlns:a16="http://schemas.microsoft.com/office/drawing/2014/main" id="{860DFD85-6193-7516-2409-8E4ED9E4E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02" y="230053"/>
            <a:ext cx="3198947" cy="3198947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627A461-0ABF-2887-6DA0-8094CDD710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0" r="1179"/>
          <a:stretch/>
        </p:blipFill>
        <p:spPr>
          <a:xfrm>
            <a:off x="3744685" y="230053"/>
            <a:ext cx="8101013" cy="4442482"/>
          </a:xfrm>
          <a:prstGeom prst="rect">
            <a:avLst/>
          </a:prstGeom>
        </p:spPr>
      </p:pic>
      <p:pic>
        <p:nvPicPr>
          <p:cNvPr id="7" name="Bildobjekt 6" descr="En bild som visar vatten, solglasögon, simning, utomhus&#10;&#10;Automatiskt genererad beskrivning">
            <a:extLst>
              <a:ext uri="{FF2B5EF4-FFF2-40B4-BE49-F238E27FC236}">
                <a16:creationId xmlns:a16="http://schemas.microsoft.com/office/drawing/2014/main" id="{9B87A452-9341-8268-2B26-D447E4EE18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685" y="4807540"/>
            <a:ext cx="1963540" cy="1963540"/>
          </a:xfrm>
          <a:prstGeom prst="rect">
            <a:avLst/>
          </a:prstGeom>
        </p:spPr>
      </p:pic>
      <p:pic>
        <p:nvPicPr>
          <p:cNvPr id="8" name="Bildobjekt 7" descr="En bild som visar utomhus, vatten, strand, mark&#10;&#10;Automatiskt genererad beskrivning">
            <a:extLst>
              <a:ext uri="{FF2B5EF4-FFF2-40B4-BE49-F238E27FC236}">
                <a16:creationId xmlns:a16="http://schemas.microsoft.com/office/drawing/2014/main" id="{6D94190A-0343-CE09-01B4-8BF09B2089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683" y="4795702"/>
            <a:ext cx="2956015" cy="1970677"/>
          </a:xfrm>
          <a:prstGeom prst="rect">
            <a:avLst/>
          </a:prstGeom>
        </p:spPr>
      </p:pic>
      <p:pic>
        <p:nvPicPr>
          <p:cNvPr id="9" name="Bildobjekt 8" descr="En bild som visar utomhus, natur, himmel, kust&#10;&#10;Automatiskt genererad beskrivning">
            <a:extLst>
              <a:ext uri="{FF2B5EF4-FFF2-40B4-BE49-F238E27FC236}">
                <a16:creationId xmlns:a16="http://schemas.microsoft.com/office/drawing/2014/main" id="{EC45104E-9537-527E-E5A0-71D97EF8A9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169" y="4807540"/>
            <a:ext cx="2627570" cy="1970677"/>
          </a:xfrm>
          <a:prstGeom prst="rect">
            <a:avLst/>
          </a:prstGeom>
        </p:spPr>
      </p:pic>
      <p:pic>
        <p:nvPicPr>
          <p:cNvPr id="11" name="Bildobjekt 10" descr="En bild som visar moln, vatten, himmel, utomhus&#10;&#10;AI-genererat innehåll kan vara felaktigt.">
            <a:extLst>
              <a:ext uri="{FF2B5EF4-FFF2-40B4-BE49-F238E27FC236}">
                <a16:creationId xmlns:a16="http://schemas.microsoft.com/office/drawing/2014/main" id="{F9FDEB30-6C18-A270-064B-F46239B864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781" y="3506508"/>
            <a:ext cx="3121439" cy="3121439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F6B54B8-CEE2-4E31-2059-E595F1210C5D}"/>
              </a:ext>
            </a:extLst>
          </p:cNvPr>
          <p:cNvSpPr txBox="1"/>
          <p:nvPr/>
        </p:nvSpPr>
        <p:spPr>
          <a:xfrm>
            <a:off x="304175" y="6655106"/>
            <a:ext cx="12602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>
                <a:latin typeface="Arial Narrow" panose="020B0606020202030204" pitchFamily="34" charset="0"/>
              </a:rPr>
              <a:t>Uppdaterat 2025-07-18</a:t>
            </a:r>
          </a:p>
        </p:txBody>
      </p:sp>
    </p:spTree>
    <p:extLst>
      <p:ext uri="{BB962C8B-B14F-4D97-AF65-F5344CB8AC3E}">
        <p14:creationId xmlns:p14="http://schemas.microsoft.com/office/powerpoint/2010/main" val="3408941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karta, text, kartbok&#10;&#10;AI-genererat innehåll kan vara felaktigt.">
            <a:extLst>
              <a:ext uri="{FF2B5EF4-FFF2-40B4-BE49-F238E27FC236}">
                <a16:creationId xmlns:a16="http://schemas.microsoft.com/office/drawing/2014/main" id="{4962DC5C-11C4-26D6-2602-B6873B653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742" y="184372"/>
            <a:ext cx="8379876" cy="6489256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5D055E37-ED45-2D19-2847-E5FE8BD6DEDE}"/>
              </a:ext>
            </a:extLst>
          </p:cNvPr>
          <p:cNvSpPr/>
          <p:nvPr/>
        </p:nvSpPr>
        <p:spPr>
          <a:xfrm>
            <a:off x="148382" y="184372"/>
            <a:ext cx="3515360" cy="6489256"/>
          </a:xfrm>
          <a:prstGeom prst="rect">
            <a:avLst/>
          </a:prstGeom>
          <a:solidFill>
            <a:srgbClr val="0AB8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E" sz="2800" dirty="0">
                <a:latin typeface="Arial Narrow" panose="020B0606020202030204" pitchFamily="34" charset="0"/>
              </a:rPr>
              <a:t>Östersjön</a:t>
            </a:r>
          </a:p>
          <a:p>
            <a:pPr algn="ctr"/>
            <a:r>
              <a:rPr lang="en-SE" sz="2800" dirty="0">
                <a:latin typeface="Arial Narrow" panose="020B0606020202030204" pitchFamily="34" charset="0"/>
              </a:rPr>
              <a:t>Baltic Sea</a:t>
            </a:r>
          </a:p>
          <a:p>
            <a:pPr algn="ctr"/>
            <a:r>
              <a:rPr lang="en-SE" sz="2800" dirty="0">
                <a:latin typeface="Arial Narrow" panose="020B0606020202030204" pitchFamily="34" charset="0"/>
              </a:rPr>
              <a:t>Itämeri</a:t>
            </a:r>
          </a:p>
          <a:p>
            <a:pPr algn="ctr"/>
            <a:r>
              <a:rPr lang="en-GB" sz="2800" dirty="0" err="1">
                <a:latin typeface="Arial Narrow" panose="020B0606020202030204" pitchFamily="34" charset="0"/>
              </a:rPr>
              <a:t>Läänemeri</a:t>
            </a:r>
            <a:endParaRPr lang="en-GB" sz="2800" dirty="0">
              <a:latin typeface="Arial Narrow" panose="020B0606020202030204" pitchFamily="34" charset="0"/>
            </a:endParaRPr>
          </a:p>
          <a:p>
            <a:pPr algn="ctr"/>
            <a:r>
              <a:rPr lang="lt-LT" sz="2800" dirty="0">
                <a:latin typeface="Arial Narrow" panose="020B0606020202030204" pitchFamily="34" charset="0"/>
              </a:rPr>
              <a:t>Baltijos jūra</a:t>
            </a:r>
            <a:endParaRPr lang="en-GB" sz="2800" dirty="0">
              <a:latin typeface="Arial Narrow" panose="020B0606020202030204" pitchFamily="34" charset="0"/>
            </a:endParaRPr>
          </a:p>
          <a:p>
            <a:pPr algn="ctr"/>
            <a:r>
              <a:rPr lang="az-Cyrl-AZ" sz="2800" dirty="0">
                <a:latin typeface="Arial Narrow" panose="020B0606020202030204" pitchFamily="34" charset="0"/>
              </a:rPr>
              <a:t>Балтийское море</a:t>
            </a:r>
          </a:p>
          <a:p>
            <a:pPr algn="ctr"/>
            <a:r>
              <a:rPr lang="pl-PL" sz="2800" dirty="0">
                <a:latin typeface="Arial Narrow" panose="020B0606020202030204" pitchFamily="34" charset="0"/>
              </a:rPr>
              <a:t>Morze Bałtyckie</a:t>
            </a:r>
            <a:endParaRPr lang="en-GB" sz="2800" dirty="0">
              <a:latin typeface="Arial Narrow" panose="020B0606020202030204" pitchFamily="34" charset="0"/>
            </a:endParaRPr>
          </a:p>
          <a:p>
            <a:pPr algn="ctr"/>
            <a:r>
              <a:rPr lang="en-GB" sz="2800" dirty="0" err="1">
                <a:latin typeface="Arial Narrow" panose="020B0606020202030204" pitchFamily="34" charset="0"/>
              </a:rPr>
              <a:t>Ostsee</a:t>
            </a:r>
            <a:endParaRPr lang="en-GB" sz="2800" dirty="0">
              <a:latin typeface="Arial Narrow" panose="020B0606020202030204" pitchFamily="34" charset="0"/>
            </a:endParaRPr>
          </a:p>
          <a:p>
            <a:pPr algn="ctr"/>
            <a:r>
              <a:rPr lang="da-DK" sz="2800" dirty="0">
                <a:latin typeface="Arial Narrow" panose="020B0606020202030204" pitchFamily="34" charset="0"/>
              </a:rPr>
              <a:t>Østersøen</a:t>
            </a:r>
            <a:endParaRPr lang="sv-S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99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90F66-0AB8-FB2A-1B81-BACCAC475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1790D3-9098-1613-C5C7-D123E485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5" y="129493"/>
            <a:ext cx="11699966" cy="859006"/>
          </a:xfrm>
        </p:spPr>
        <p:txBody>
          <a:bodyPr>
            <a:normAutofit fontScale="90000"/>
          </a:bodyPr>
          <a:lstStyle/>
          <a:p>
            <a:r>
              <a:rPr lang="en-US" b="1" cap="none" dirty="0" err="1">
                <a:latin typeface="Arial Narrow" panose="020B0606020202030204" pitchFamily="34" charset="0"/>
              </a:rPr>
              <a:t>Orsakerna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bakom</a:t>
            </a:r>
            <a:r>
              <a:rPr lang="en-US" b="1" cap="none" dirty="0">
                <a:latin typeface="Arial Narrow" panose="020B0606020202030204" pitchFamily="34" charset="0"/>
              </a:rPr>
              <a:t> de </a:t>
            </a:r>
            <a:r>
              <a:rPr lang="en-US" b="1" cap="none" dirty="0" err="1">
                <a:latin typeface="Arial Narrow" panose="020B0606020202030204" pitchFamily="34" charset="0"/>
              </a:rPr>
              <a:t>allvarligaste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problemen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i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Östersjön</a:t>
            </a:r>
            <a:endParaRPr lang="en-US" b="1" cap="none" dirty="0">
              <a:latin typeface="Arial Narrow" panose="020B0606020202030204" pitchFamily="34" charset="0"/>
            </a:endParaRPr>
          </a:p>
        </p:txBody>
      </p:sp>
      <p:pic>
        <p:nvPicPr>
          <p:cNvPr id="8" name="Bildobjekt 7" descr="En bild som visar logotyp, text, Teckensnitt, Grafik&#10;&#10;Automatiskt genererad beskrivning">
            <a:extLst>
              <a:ext uri="{FF2B5EF4-FFF2-40B4-BE49-F238E27FC236}">
                <a16:creationId xmlns:a16="http://schemas.microsoft.com/office/drawing/2014/main" id="{E2FF6FB9-0193-CE0A-1E1B-D9B94F311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3" t="35457" r="3955" b="28921"/>
          <a:stretch/>
        </p:blipFill>
        <p:spPr>
          <a:xfrm>
            <a:off x="10566400" y="6149440"/>
            <a:ext cx="1503680" cy="66356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8677873-DAA2-318E-54AB-68A60ADAAE34}"/>
              </a:ext>
            </a:extLst>
          </p:cNvPr>
          <p:cNvSpPr txBox="1"/>
          <p:nvPr/>
        </p:nvSpPr>
        <p:spPr>
          <a:xfrm>
            <a:off x="3416341" y="1573493"/>
            <a:ext cx="868462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Överfiske med storskaliga industritrålar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Utsläpp av giftiga metaller från industrier under hela 1900-talet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Övergödning från industri, jord- och skogsbruk, transporter, orenat avloppsvatten m.m.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Föroreningar i form av avfall, mikroplaster, bekämpningsmedel, läkemedel, PFAS m.m.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Vrak och skrot av ammunition från andra världskriget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Överkonsumtion och överexploatering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Många av problemen utlöses och förvärras av klimatförändringarna</a:t>
            </a:r>
          </a:p>
        </p:txBody>
      </p:sp>
      <p:pic>
        <p:nvPicPr>
          <p:cNvPr id="3" name="Bildobjekt 2" descr="En bild som visar fisk, vatten, Marinbiologi, Organism&#10;&#10;AI-genererat innehåll kan vara felaktigt.">
            <a:extLst>
              <a:ext uri="{FF2B5EF4-FFF2-40B4-BE49-F238E27FC236}">
                <a16:creationId xmlns:a16="http://schemas.microsoft.com/office/drawing/2014/main" id="{4C66183F-F3C6-7105-D705-7B256DE6A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40894" flipH="1">
            <a:off x="151786" y="4581749"/>
            <a:ext cx="1763486" cy="1763486"/>
          </a:xfrm>
          <a:prstGeom prst="rect">
            <a:avLst/>
          </a:prstGeom>
        </p:spPr>
      </p:pic>
      <p:pic>
        <p:nvPicPr>
          <p:cNvPr id="9" name="Bildobjekt 8" descr="En bild som visar utomhus, mark, vatten, strand&#10;&#10;AI-genererat innehåll kan vara felaktigt.">
            <a:extLst>
              <a:ext uri="{FF2B5EF4-FFF2-40B4-BE49-F238E27FC236}">
                <a16:creationId xmlns:a16="http://schemas.microsoft.com/office/drawing/2014/main" id="{8B2BB86F-FB99-C451-777B-27FB46EB2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83237">
            <a:off x="1790463" y="2593236"/>
            <a:ext cx="1422422" cy="3004457"/>
          </a:xfrm>
          <a:prstGeom prst="rect">
            <a:avLst/>
          </a:prstGeom>
        </p:spPr>
      </p:pic>
      <p:pic>
        <p:nvPicPr>
          <p:cNvPr id="11" name="Bildobjekt 10" descr="En bild som visar vatten, aqua, under vatten, konst&#10;&#10;AI-genererat innehåll kan vara felaktigt.">
            <a:extLst>
              <a:ext uri="{FF2B5EF4-FFF2-40B4-BE49-F238E27FC236}">
                <a16:creationId xmlns:a16="http://schemas.microsoft.com/office/drawing/2014/main" id="{B024D1C2-F2ED-E764-D53B-C3F4D7DF1D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04604">
            <a:off x="261221" y="1234990"/>
            <a:ext cx="2719872" cy="1529928"/>
          </a:xfrm>
          <a:prstGeom prst="rect">
            <a:avLst/>
          </a:prstGeom>
        </p:spPr>
      </p:pic>
      <p:pic>
        <p:nvPicPr>
          <p:cNvPr id="13" name="Bildobjekt 12" descr="En bild som visar vatten, utomhus, rep, båt&#10;&#10;AI-genererat innehåll kan vara felaktigt.">
            <a:extLst>
              <a:ext uri="{FF2B5EF4-FFF2-40B4-BE49-F238E27FC236}">
                <a16:creationId xmlns:a16="http://schemas.microsoft.com/office/drawing/2014/main" id="{59C5878F-5501-13C3-ED36-20AAFA536A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40" y="3011409"/>
            <a:ext cx="1829334" cy="1219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608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F2666-958D-831A-BD24-3579232B6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B1A8099-8341-04E6-DEE8-FFEBF27FB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858" y="241910"/>
            <a:ext cx="7151914" cy="859006"/>
          </a:xfrm>
        </p:spPr>
        <p:txBody>
          <a:bodyPr>
            <a:normAutofit/>
          </a:bodyPr>
          <a:lstStyle/>
          <a:p>
            <a:r>
              <a:rPr lang="en-US" b="1" cap="none" dirty="0" err="1">
                <a:latin typeface="Arial Narrow" panose="020B0606020202030204" pitchFamily="34" charset="0"/>
              </a:rPr>
              <a:t>Förödande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konsekvenser</a:t>
            </a:r>
            <a:endParaRPr lang="en-US" b="1" cap="none" dirty="0">
              <a:latin typeface="Arial Narrow" panose="020B0606020202030204" pitchFamily="34" charset="0"/>
            </a:endParaRPr>
          </a:p>
        </p:txBody>
      </p:sp>
      <p:pic>
        <p:nvPicPr>
          <p:cNvPr id="8" name="Bildobjekt 7" descr="En bild som visar logotyp, text, Teckensnitt, Grafik&#10;&#10;Automatiskt genererad beskrivning">
            <a:extLst>
              <a:ext uri="{FF2B5EF4-FFF2-40B4-BE49-F238E27FC236}">
                <a16:creationId xmlns:a16="http://schemas.microsoft.com/office/drawing/2014/main" id="{006E8219-D4B1-BD04-2C07-859F679A1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3" t="35457" r="3955" b="28921"/>
          <a:stretch/>
        </p:blipFill>
        <p:spPr>
          <a:xfrm>
            <a:off x="10566400" y="6149440"/>
            <a:ext cx="1503680" cy="66356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5BBEF2CF-E17D-DE92-D1A2-8D46234F0D27}"/>
              </a:ext>
            </a:extLst>
          </p:cNvPr>
          <p:cNvSpPr txBox="1"/>
          <p:nvPr/>
        </p:nvSpPr>
        <p:spPr>
          <a:xfrm>
            <a:off x="250371" y="1759970"/>
            <a:ext cx="868462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Vissa fiskarter helt borta medan andra, oönskade, etablerar sig och utgör en fara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Ökning av giftiga alger och döda bottnar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Syrebrist som skadar fiskar och växter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Gifter som påverkar fiskarnas välbefinnande och hämmar frisk reproduktion och tillväxt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Skräp som skadar fiskar, fåglar och andra djur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Påverkan som tär på stränder och avrinningsområden</a:t>
            </a:r>
          </a:p>
          <a:p>
            <a:pPr marL="352425" indent="-3524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Förändrar livsmiljö och färre arter</a:t>
            </a:r>
          </a:p>
        </p:txBody>
      </p:sp>
      <p:pic>
        <p:nvPicPr>
          <p:cNvPr id="4" name="Bildobjekt 3" descr="En bild som visar vattenlevande fågel, fågel, morus, näbb&#10;&#10;AI-genererat innehåll kan vara felaktigt.">
            <a:extLst>
              <a:ext uri="{FF2B5EF4-FFF2-40B4-BE49-F238E27FC236}">
                <a16:creationId xmlns:a16="http://schemas.microsoft.com/office/drawing/2014/main" id="{102BF0CD-7839-0F57-381E-B8E96CFE6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0335">
            <a:off x="9187565" y="1520240"/>
            <a:ext cx="2678932" cy="1785257"/>
          </a:xfrm>
          <a:prstGeom prst="rect">
            <a:avLst/>
          </a:prstGeom>
        </p:spPr>
      </p:pic>
      <p:pic>
        <p:nvPicPr>
          <p:cNvPr id="10" name="Bildobjekt 9" descr="En bild som visar solnedgång, soluppgång, utomhus, mark&#10;&#10;AI-genererat innehåll kan vara felaktigt.">
            <a:extLst>
              <a:ext uri="{FF2B5EF4-FFF2-40B4-BE49-F238E27FC236}">
                <a16:creationId xmlns:a16="http://schemas.microsoft.com/office/drawing/2014/main" id="{E8AB29E0-225C-6FC4-C138-9B024459C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249" y="3161055"/>
            <a:ext cx="1760380" cy="2641602"/>
          </a:xfrm>
          <a:prstGeom prst="rect">
            <a:avLst/>
          </a:prstGeom>
        </p:spPr>
      </p:pic>
      <p:pic>
        <p:nvPicPr>
          <p:cNvPr id="14" name="Bildobjekt 13" descr="En bild som visar utomhus, gräs, himmel, växt&#10;&#10;AI-genererat innehåll kan vara felaktigt.">
            <a:extLst>
              <a:ext uri="{FF2B5EF4-FFF2-40B4-BE49-F238E27FC236}">
                <a16:creationId xmlns:a16="http://schemas.microsoft.com/office/drawing/2014/main" id="{B4817C39-B962-6FBA-7141-BBDACF2E42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0291" y="5095138"/>
            <a:ext cx="2651760" cy="152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284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EE596-88BE-F908-191A-B67A8A396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2BA412-FF40-5D06-D000-61A564EC5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138" y="270460"/>
            <a:ext cx="7151914" cy="859006"/>
          </a:xfrm>
        </p:spPr>
        <p:txBody>
          <a:bodyPr>
            <a:normAutofit/>
          </a:bodyPr>
          <a:lstStyle/>
          <a:p>
            <a:r>
              <a:rPr lang="en-US" b="1" cap="none" dirty="0" err="1">
                <a:latin typeface="Arial Narrow" panose="020B0606020202030204" pitchFamily="34" charset="0"/>
              </a:rPr>
              <a:t>Varför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har</a:t>
            </a:r>
            <a:r>
              <a:rPr lang="en-US" b="1" cap="none" dirty="0">
                <a:latin typeface="Arial Narrow" panose="020B0606020202030204" pitchFamily="34" charset="0"/>
              </a:rPr>
              <a:t> det blivit </a:t>
            </a:r>
            <a:r>
              <a:rPr lang="en-US" b="1" cap="none" dirty="0" err="1">
                <a:latin typeface="Arial Narrow" panose="020B0606020202030204" pitchFamily="34" charset="0"/>
              </a:rPr>
              <a:t>så</a:t>
            </a:r>
            <a:r>
              <a:rPr lang="en-US" b="1" cap="none" dirty="0">
                <a:latin typeface="Arial Narrow" panose="020B0606020202030204" pitchFamily="34" charset="0"/>
              </a:rPr>
              <a:t>?</a:t>
            </a:r>
          </a:p>
        </p:txBody>
      </p:sp>
      <p:pic>
        <p:nvPicPr>
          <p:cNvPr id="8" name="Bildobjekt 7" descr="En bild som visar logotyp, text, Teckensnitt, Grafik&#10;&#10;Automatiskt genererad beskrivning">
            <a:extLst>
              <a:ext uri="{FF2B5EF4-FFF2-40B4-BE49-F238E27FC236}">
                <a16:creationId xmlns:a16="http://schemas.microsoft.com/office/drawing/2014/main" id="{7FAC9B9B-A1E4-F827-A190-ECCADA6F8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3" t="35457" r="3955" b="28921"/>
          <a:stretch/>
        </p:blipFill>
        <p:spPr>
          <a:xfrm>
            <a:off x="10566400" y="6149440"/>
            <a:ext cx="1503680" cy="663567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492E8B3B-E1DB-A93F-1F62-FA123A76E91F}"/>
              </a:ext>
            </a:extLst>
          </p:cNvPr>
          <p:cNvSpPr txBox="1"/>
          <p:nvPr/>
        </p:nvSpPr>
        <p:spPr>
          <a:xfrm>
            <a:off x="121920" y="1600352"/>
            <a:ext cx="706908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Grunt innanhav med lite och bräckt vatten </a:t>
            </a:r>
            <a:br>
              <a:rPr lang="sv-SE" sz="2800" dirty="0">
                <a:latin typeface="Arial Narrow" panose="020B0606020202030204" pitchFamily="34" charset="0"/>
              </a:rPr>
            </a:br>
            <a:r>
              <a:rPr lang="sv-SE" sz="2800" dirty="0">
                <a:latin typeface="Arial Narrow" panose="020B0606020202030204" pitchFamily="34" charset="0"/>
              </a:rPr>
              <a:t>(54 m djup i genomsnitt)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Låg omsättning av vatten (tar 30 år!)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Svår anpassning för salt- respektive sötvatten arter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Stort avrinningsområde (4 ggr Östersjöns yta)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Många människor (85 miljoner) 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Många länder med olika regler och intressen </a:t>
            </a:r>
            <a:br>
              <a:rPr lang="sv-SE" sz="2800" dirty="0">
                <a:latin typeface="Arial Narrow" panose="020B0606020202030204" pitchFamily="34" charset="0"/>
              </a:rPr>
            </a:br>
            <a:r>
              <a:rPr lang="sv-SE" sz="2800" dirty="0">
                <a:latin typeface="Arial Narrow" panose="020B0606020202030204" pitchFamily="34" charset="0"/>
              </a:rPr>
              <a:t>(9 strandstater)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Okunskap och bristande insikt under många år</a:t>
            </a:r>
          </a:p>
        </p:txBody>
      </p:sp>
      <p:pic>
        <p:nvPicPr>
          <p:cNvPr id="9" name="Bildobjekt 8" descr="En bild som visar text, karta, kartbok&#10;&#10;AI-genererat innehåll kan vara felaktigt.">
            <a:extLst>
              <a:ext uri="{FF2B5EF4-FFF2-40B4-BE49-F238E27FC236}">
                <a16:creationId xmlns:a16="http://schemas.microsoft.com/office/drawing/2014/main" id="{67FC27AC-2D61-04D1-A7C3-BF5EB21188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1002" y="699963"/>
            <a:ext cx="4879078" cy="52238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133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7258C-A1FF-5492-BC37-9F1860426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A7D5C2-5C4B-4271-FAA1-0F44E842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280" y="266600"/>
            <a:ext cx="9154160" cy="859006"/>
          </a:xfrm>
        </p:spPr>
        <p:txBody>
          <a:bodyPr>
            <a:normAutofit/>
          </a:bodyPr>
          <a:lstStyle/>
          <a:p>
            <a:r>
              <a:rPr lang="en-US" b="1" cap="none" dirty="0">
                <a:latin typeface="Arial Narrow" panose="020B0606020202030204" pitchFamily="34" charset="0"/>
              </a:rPr>
              <a:t>Vad </a:t>
            </a:r>
            <a:r>
              <a:rPr lang="en-US" b="1" cap="none" dirty="0" err="1">
                <a:latin typeface="Arial Narrow" panose="020B0606020202030204" pitchFamily="34" charset="0"/>
              </a:rPr>
              <a:t>kan</a:t>
            </a:r>
            <a:r>
              <a:rPr lang="en-US" b="1" cap="none" dirty="0">
                <a:latin typeface="Arial Narrow" panose="020B0606020202030204" pitchFamily="34" charset="0"/>
              </a:rPr>
              <a:t> vi </a:t>
            </a:r>
            <a:r>
              <a:rPr lang="en-US" b="1" cap="none" dirty="0" err="1">
                <a:latin typeface="Arial Narrow" panose="020B0606020202030204" pitchFamily="34" charset="0"/>
              </a:rPr>
              <a:t>som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Rotarianer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göra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åt</a:t>
            </a:r>
            <a:r>
              <a:rPr lang="en-US" b="1" cap="none" dirty="0">
                <a:latin typeface="Arial Narrow" panose="020B0606020202030204" pitchFamily="34" charset="0"/>
              </a:rPr>
              <a:t> det?</a:t>
            </a:r>
          </a:p>
        </p:txBody>
      </p:sp>
      <p:pic>
        <p:nvPicPr>
          <p:cNvPr id="8" name="Bildobjekt 7" descr="En bild som visar logotyp, text, Teckensnitt, Grafik&#10;&#10;Automatiskt genererad beskrivning">
            <a:extLst>
              <a:ext uri="{FF2B5EF4-FFF2-40B4-BE49-F238E27FC236}">
                <a16:creationId xmlns:a16="http://schemas.microsoft.com/office/drawing/2014/main" id="{29E0E2D5-F94B-5C3C-7308-BF1981BD1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3" t="35457" r="3955" b="28921"/>
          <a:stretch/>
        </p:blipFill>
        <p:spPr>
          <a:xfrm>
            <a:off x="10566400" y="6149440"/>
            <a:ext cx="1503680" cy="663567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3E2155F4-BB5B-7DE8-0E4E-60B5F255713F}"/>
              </a:ext>
            </a:extLst>
          </p:cNvPr>
          <p:cNvSpPr txBox="1"/>
          <p:nvPr/>
        </p:nvSpPr>
        <p:spPr>
          <a:xfrm>
            <a:off x="416560" y="1849120"/>
            <a:ext cx="876808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Lära oss mera, forska om samband och åtgärder/metoder 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Omsätta våra kunskaper i praktiken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Leva klimatsmart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Arbeta med klimatmålen i FN:s Agenda 2030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Samarbeta över gränser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Sprida kunskap och utbilda för att öka medvetenheten om problemen och möjliga lösningar</a:t>
            </a:r>
          </a:p>
          <a:p>
            <a:pPr marL="263525" indent="-2635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Påverka beslutsfattare</a:t>
            </a:r>
          </a:p>
        </p:txBody>
      </p:sp>
      <p:pic>
        <p:nvPicPr>
          <p:cNvPr id="9" name="Bildobjekt 8" descr="En bild som visar text, utomhus, person, växt&#10;&#10;AI-genererat innehåll kan vara felaktigt.">
            <a:extLst>
              <a:ext uri="{FF2B5EF4-FFF2-40B4-BE49-F238E27FC236}">
                <a16:creationId xmlns:a16="http://schemas.microsoft.com/office/drawing/2014/main" id="{69CBC2DD-667D-8FB5-0641-ADB6232630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40" t="19851" r="16842" b="16148"/>
          <a:stretch/>
        </p:blipFill>
        <p:spPr>
          <a:xfrm>
            <a:off x="8652792" y="1849120"/>
            <a:ext cx="3441136" cy="278384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1DCEEAB9-DA35-3540-260C-523667AA4DF2}"/>
              </a:ext>
            </a:extLst>
          </p:cNvPr>
          <p:cNvSpPr/>
          <p:nvPr/>
        </p:nvSpPr>
        <p:spPr>
          <a:xfrm>
            <a:off x="8575040" y="4551680"/>
            <a:ext cx="233680" cy="8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CC282AF-FB4E-646E-5C64-7CD2A0B3C35B}"/>
              </a:ext>
            </a:extLst>
          </p:cNvPr>
          <p:cNvSpPr/>
          <p:nvPr/>
        </p:nvSpPr>
        <p:spPr>
          <a:xfrm>
            <a:off x="11938000" y="4531360"/>
            <a:ext cx="233680" cy="1727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568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BB296-06C4-E118-1C63-F2CD183BE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EF997E-4B39-CFBA-E942-BD6A2BCFD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66600"/>
            <a:ext cx="8383452" cy="859006"/>
          </a:xfrm>
        </p:spPr>
        <p:txBody>
          <a:bodyPr>
            <a:normAutofit/>
          </a:bodyPr>
          <a:lstStyle/>
          <a:p>
            <a:r>
              <a:rPr lang="en-US" b="1" cap="none" dirty="0">
                <a:latin typeface="Arial Narrow" panose="020B0606020202030204" pitchFamily="34" charset="0"/>
              </a:rPr>
              <a:t>Vad </a:t>
            </a:r>
            <a:r>
              <a:rPr lang="en-US" b="1" cap="none" dirty="0" err="1">
                <a:latin typeface="Arial Narrow" panose="020B0606020202030204" pitchFamily="34" charset="0"/>
              </a:rPr>
              <a:t>kan</a:t>
            </a:r>
            <a:r>
              <a:rPr lang="en-US" b="1" cap="none" dirty="0">
                <a:latin typeface="Arial Narrow" panose="020B0606020202030204" pitchFamily="34" charset="0"/>
              </a:rPr>
              <a:t> vi </a:t>
            </a:r>
            <a:r>
              <a:rPr lang="en-US" b="1" cap="none" dirty="0" err="1">
                <a:latin typeface="Arial Narrow" panose="020B0606020202030204" pitchFamily="34" charset="0"/>
              </a:rPr>
              <a:t>som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samhälle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göra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åt</a:t>
            </a:r>
            <a:r>
              <a:rPr lang="en-US" b="1" cap="none" dirty="0">
                <a:latin typeface="Arial Narrow" panose="020B0606020202030204" pitchFamily="34" charset="0"/>
              </a:rPr>
              <a:t> det?</a:t>
            </a:r>
          </a:p>
        </p:txBody>
      </p:sp>
      <p:pic>
        <p:nvPicPr>
          <p:cNvPr id="8" name="Bildobjekt 7" descr="En bild som visar logotyp, text, Teckensnitt, Grafik&#10;&#10;Automatiskt genererad beskrivning">
            <a:extLst>
              <a:ext uri="{FF2B5EF4-FFF2-40B4-BE49-F238E27FC236}">
                <a16:creationId xmlns:a16="http://schemas.microsoft.com/office/drawing/2014/main" id="{029EA34E-0F5F-B383-4A55-FA557D350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3" t="35457" r="3955" b="28921"/>
          <a:stretch/>
        </p:blipFill>
        <p:spPr>
          <a:xfrm>
            <a:off x="10566400" y="6190080"/>
            <a:ext cx="1503680" cy="663567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7030F2EC-083B-B2AF-3A0F-24D24B7BD4DC}"/>
              </a:ext>
            </a:extLst>
          </p:cNvPr>
          <p:cNvSpPr txBox="1"/>
          <p:nvPr/>
        </p:nvSpPr>
        <p:spPr>
          <a:xfrm>
            <a:off x="102381" y="1692226"/>
            <a:ext cx="82804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Effektivisera våra reningsverk</a:t>
            </a:r>
          </a:p>
          <a:p>
            <a:pPr marL="263525" indent="-2635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Smartare gödning i jordbruk</a:t>
            </a:r>
          </a:p>
          <a:p>
            <a:pPr marL="263525" indent="-2635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Förbjuda farliga kemikalier/plaster</a:t>
            </a:r>
          </a:p>
          <a:p>
            <a:pPr marL="263525" indent="-2635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Efterleva förbudet för fartyg och fritidsbåtar att tömma avloppstankarna i havet</a:t>
            </a:r>
          </a:p>
          <a:p>
            <a:pPr marL="263525" indent="-2635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Våtmarker</a:t>
            </a:r>
          </a:p>
          <a:p>
            <a:pPr marL="263525" indent="-2635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Ta hand om djurspillning (gris- kycklingfarmar, kor och hästar)</a:t>
            </a:r>
          </a:p>
          <a:p>
            <a:pPr marL="263525" indent="-2635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Implementera hållbara fiskemetoder</a:t>
            </a:r>
          </a:p>
          <a:p>
            <a:pPr marL="263525" indent="-2635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</a:rPr>
              <a:t>Investera i forskning om Östersjön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A4206E0-AAB5-3F51-8B53-362DF2CD43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167" t="17609" r="32333" b="6125"/>
          <a:stretch/>
        </p:blipFill>
        <p:spPr>
          <a:xfrm>
            <a:off x="7863840" y="1106313"/>
            <a:ext cx="4206240" cy="4939814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9353384F-1AD9-E158-9264-9C8D1206E5EB}"/>
              </a:ext>
            </a:extLst>
          </p:cNvPr>
          <p:cNvSpPr txBox="1"/>
          <p:nvPr/>
        </p:nvSpPr>
        <p:spPr>
          <a:xfrm>
            <a:off x="7640320" y="1104159"/>
            <a:ext cx="147465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sv-SE" sz="900" dirty="0">
                <a:latin typeface="Arial Narrow" panose="020B0606020202030204" pitchFamily="34" charset="0"/>
              </a:rPr>
              <a:t>Fiskpopulationen har en naturlig storleksstruktur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3F3B357-1D34-083B-CDB5-05426D615EDC}"/>
              </a:ext>
            </a:extLst>
          </p:cNvPr>
          <p:cNvSpPr txBox="1"/>
          <p:nvPr/>
        </p:nvSpPr>
        <p:spPr>
          <a:xfrm>
            <a:off x="11042468" y="1104159"/>
            <a:ext cx="95649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sv-SE" sz="900" dirty="0">
                <a:latin typeface="Arial Narrow" panose="020B0606020202030204" pitchFamily="34" charset="0"/>
              </a:rPr>
              <a:t>Måttligt tillflöde av näringsämnen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47CD71D2-30F3-79A4-B423-6ECA5B2AD516}"/>
              </a:ext>
            </a:extLst>
          </p:cNvPr>
          <p:cNvSpPr txBox="1"/>
          <p:nvPr/>
        </p:nvSpPr>
        <p:spPr>
          <a:xfrm>
            <a:off x="10065656" y="1861720"/>
            <a:ext cx="825864" cy="2308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sv-SE" sz="900" dirty="0">
                <a:latin typeface="Arial Narrow" panose="020B0606020202030204" pitchFamily="34" charset="0"/>
              </a:rPr>
              <a:t>Gott om rovfisk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0A972795-B1D5-7C14-D01F-1ED222E0ABAD}"/>
              </a:ext>
            </a:extLst>
          </p:cNvPr>
          <p:cNvSpPr txBox="1"/>
          <p:nvPr/>
        </p:nvSpPr>
        <p:spPr>
          <a:xfrm>
            <a:off x="8768442" y="2109154"/>
            <a:ext cx="974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sv-SE" sz="900" dirty="0">
                <a:latin typeface="Arial Narrow" panose="020B0606020202030204" pitchFamily="34" charset="0"/>
              </a:rPr>
              <a:t>Starka bestånd av toppkonsumenter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86642A07-5FBA-F216-F2BD-C710A5006719}"/>
              </a:ext>
            </a:extLst>
          </p:cNvPr>
          <p:cNvSpPr txBox="1"/>
          <p:nvPr/>
        </p:nvSpPr>
        <p:spPr>
          <a:xfrm>
            <a:off x="9184095" y="972011"/>
            <a:ext cx="178925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sv-SE" sz="900" dirty="0">
                <a:latin typeface="Arial Narrow" panose="020B0606020202030204" pitchFamily="34" charset="0"/>
              </a:rPr>
              <a:t>Fisken är säker att äta då nivåerna av miljögifter är betydligt lägre än i dag.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BE2C1A8-F751-E429-64E6-43D322839440}"/>
              </a:ext>
            </a:extLst>
          </p:cNvPr>
          <p:cNvSpPr txBox="1"/>
          <p:nvPr/>
        </p:nvSpPr>
        <p:spPr>
          <a:xfrm>
            <a:off x="10851425" y="2243597"/>
            <a:ext cx="123952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sv-SE" sz="900" dirty="0">
                <a:latin typeface="Arial Narrow" panose="020B0606020202030204" pitchFamily="34" charset="0"/>
              </a:rPr>
              <a:t>Tillrinnande vatten har få vandringshinder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15C1821B-F08F-4AA0-2B7F-AD8066A6C2A5}"/>
              </a:ext>
            </a:extLst>
          </p:cNvPr>
          <p:cNvSpPr txBox="1"/>
          <p:nvPr/>
        </p:nvSpPr>
        <p:spPr>
          <a:xfrm>
            <a:off x="10426094" y="5672598"/>
            <a:ext cx="1572866" cy="5078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sz="900" dirty="0">
                <a:latin typeface="Arial Narrow" panose="020B0606020202030204" pitchFamily="34" charset="0"/>
              </a:rPr>
              <a:t>Vegetationen är varierad, med</a:t>
            </a:r>
          </a:p>
          <a:p>
            <a:r>
              <a:rPr lang="sv-SE" sz="900" dirty="0">
                <a:latin typeface="Arial Narrow" panose="020B0606020202030204" pitchFamily="34" charset="0"/>
              </a:rPr>
              <a:t>alger och kärlväxter som har en</a:t>
            </a:r>
          </a:p>
          <a:p>
            <a:r>
              <a:rPr lang="sv-SE" sz="900" dirty="0">
                <a:latin typeface="Arial Narrow" panose="020B0606020202030204" pitchFamily="34" charset="0"/>
              </a:rPr>
              <a:t>måttlig påväxt av fintrådiga alger.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D9B18F4A-60D9-ACDA-5025-92F2BAE3429E}"/>
              </a:ext>
            </a:extLst>
          </p:cNvPr>
          <p:cNvSpPr txBox="1"/>
          <p:nvPr/>
        </p:nvSpPr>
        <p:spPr>
          <a:xfrm>
            <a:off x="7949420" y="6038226"/>
            <a:ext cx="2017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400" dirty="0">
                <a:latin typeface="Arial Narrow" panose="020B0606020202030204" pitchFamily="34" charset="0"/>
              </a:rPr>
              <a:t>Vision om en frisk Östersjön</a:t>
            </a:r>
          </a:p>
          <a:p>
            <a:pPr algn="ctr"/>
            <a:r>
              <a:rPr lang="sv-SE" sz="1400" dirty="0">
                <a:latin typeface="Arial Narrow" panose="020B0606020202030204" pitchFamily="34" charset="0"/>
              </a:rPr>
              <a:t>Källa: Baltic Waters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432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F5440-1EFD-1FFF-9C3E-59F93A8D5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8AB35B-CFB2-F853-85F6-424A3031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66600"/>
            <a:ext cx="11521440" cy="859006"/>
          </a:xfrm>
        </p:spPr>
        <p:txBody>
          <a:bodyPr>
            <a:normAutofit fontScale="90000"/>
          </a:bodyPr>
          <a:lstStyle/>
          <a:p>
            <a:r>
              <a:rPr lang="en-US" b="1" cap="none" dirty="0">
                <a:latin typeface="Arial Narrow" panose="020B0606020202030204" pitchFamily="34" charset="0"/>
              </a:rPr>
              <a:t>Vad </a:t>
            </a:r>
            <a:r>
              <a:rPr lang="en-US" b="1" cap="none" dirty="0" err="1">
                <a:latin typeface="Arial Narrow" panose="020B0606020202030204" pitchFamily="34" charset="0"/>
              </a:rPr>
              <a:t>kan</a:t>
            </a:r>
            <a:r>
              <a:rPr lang="en-US" b="1" cap="none" dirty="0">
                <a:latin typeface="Arial Narrow" panose="020B0606020202030204" pitchFamily="34" charset="0"/>
              </a:rPr>
              <a:t> du </a:t>
            </a:r>
            <a:r>
              <a:rPr lang="en-US" b="1" cap="none" dirty="0" err="1">
                <a:latin typeface="Arial Narrow" panose="020B0606020202030204" pitchFamily="34" charset="0"/>
              </a:rPr>
              <a:t>och</a:t>
            </a:r>
            <a:r>
              <a:rPr lang="en-US" b="1" cap="none" dirty="0">
                <a:latin typeface="Arial Narrow" panose="020B0606020202030204" pitchFamily="34" charset="0"/>
              </a:rPr>
              <a:t> jag </a:t>
            </a:r>
            <a:r>
              <a:rPr lang="en-US" b="1" cap="none" dirty="0" err="1">
                <a:latin typeface="Arial Narrow" panose="020B0606020202030204" pitchFamily="34" charset="0"/>
              </a:rPr>
              <a:t>göra</a:t>
            </a:r>
            <a:r>
              <a:rPr lang="en-US" b="1" cap="none" dirty="0">
                <a:latin typeface="Arial Narrow" panose="020B0606020202030204" pitchFamily="34" charset="0"/>
              </a:rPr>
              <a:t>? Det </a:t>
            </a:r>
            <a:r>
              <a:rPr lang="en-US" b="1" cap="none" dirty="0" err="1">
                <a:latin typeface="Arial Narrow" panose="020B0606020202030204" pitchFamily="34" charset="0"/>
              </a:rPr>
              <a:t>lilla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i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vardagen</a:t>
            </a:r>
            <a:r>
              <a:rPr lang="en-US" b="1" cap="none" dirty="0">
                <a:latin typeface="Arial Narrow" panose="020B0606020202030204" pitchFamily="34" charset="0"/>
              </a:rPr>
              <a:t> </a:t>
            </a:r>
            <a:r>
              <a:rPr lang="en-US" b="1" cap="none" dirty="0" err="1">
                <a:latin typeface="Arial Narrow" panose="020B0606020202030204" pitchFamily="34" charset="0"/>
              </a:rPr>
              <a:t>spelar</a:t>
            </a:r>
            <a:r>
              <a:rPr lang="en-US" b="1" cap="none" dirty="0">
                <a:latin typeface="Arial Narrow" panose="020B0606020202030204" pitchFamily="34" charset="0"/>
              </a:rPr>
              <a:t> roll!</a:t>
            </a:r>
          </a:p>
        </p:txBody>
      </p:sp>
      <p:pic>
        <p:nvPicPr>
          <p:cNvPr id="8" name="Bildobjekt 7" descr="En bild som visar logotyp, text, Teckensnitt, Grafik&#10;&#10;Automatiskt genererad beskrivning">
            <a:extLst>
              <a:ext uri="{FF2B5EF4-FFF2-40B4-BE49-F238E27FC236}">
                <a16:creationId xmlns:a16="http://schemas.microsoft.com/office/drawing/2014/main" id="{575327EF-F6A5-B808-34C4-99A7F15CF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3" t="35457" r="3955" b="28921"/>
          <a:stretch/>
        </p:blipFill>
        <p:spPr>
          <a:xfrm>
            <a:off x="10566400" y="6190080"/>
            <a:ext cx="1503680" cy="663567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805868A0-D103-71F3-9690-D9B44E5CA135}"/>
              </a:ext>
            </a:extLst>
          </p:cNvPr>
          <p:cNvSpPr txBox="1"/>
          <p:nvPr/>
        </p:nvSpPr>
        <p:spPr>
          <a:xfrm>
            <a:off x="619760" y="2201932"/>
            <a:ext cx="902189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Använd mindre/miljövänligt tvättmedel i maskinen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Använd mindre/miljövänligt diskmedel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Tillämpa en trädgårdsskötsel fri från farliga kemikalier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Tvätta inte bilen på gatan 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Kissa inte i havet 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Släng aldrig fimpar, plast och annat skräp i naturen eller i vattnet</a:t>
            </a:r>
          </a:p>
          <a:p>
            <a:pPr marL="263525" indent="-263525">
              <a:buFont typeface="Arial" panose="020B0604020202020204" pitchFamily="34" charset="0"/>
              <a:buChar char="•"/>
            </a:pPr>
            <a:r>
              <a:rPr lang="sv-SE" sz="28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Lämna tillbaka oanvända läkemedel till apoteket – släng inte</a:t>
            </a:r>
          </a:p>
        </p:txBody>
      </p:sp>
      <p:pic>
        <p:nvPicPr>
          <p:cNvPr id="6" name="Bildobjekt 5" descr="En bild som visar text, berg, Teckensnitt, skärmbild&#10;&#10;AI-genererat innehåll kan vara felaktigt.">
            <a:extLst>
              <a:ext uri="{FF2B5EF4-FFF2-40B4-BE49-F238E27FC236}">
                <a16:creationId xmlns:a16="http://schemas.microsoft.com/office/drawing/2014/main" id="{5A790D89-DE15-409A-E488-AA0BCFCD63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333" r="11380" b="12324"/>
          <a:stretch/>
        </p:blipFill>
        <p:spPr>
          <a:xfrm>
            <a:off x="8280400" y="1895729"/>
            <a:ext cx="3484880" cy="22190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22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E2934-876A-0EE6-A8B4-3EE27FE2E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Teckensnitt, logotyp&#10;&#10;AI-genererat innehåll kan vara felaktigt.">
            <a:extLst>
              <a:ext uri="{FF2B5EF4-FFF2-40B4-BE49-F238E27FC236}">
                <a16:creationId xmlns:a16="http://schemas.microsoft.com/office/drawing/2014/main" id="{CABE1A98-9F71-B074-DEDE-31418CCED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0" y="130051"/>
            <a:ext cx="3067050" cy="6597898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D007EB6B-EF98-A7E9-41DD-D8B64351F42D}"/>
              </a:ext>
            </a:extLst>
          </p:cNvPr>
          <p:cNvSpPr txBox="1"/>
          <p:nvPr/>
        </p:nvSpPr>
        <p:spPr>
          <a:xfrm>
            <a:off x="1330960" y="1056640"/>
            <a:ext cx="5450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Tack för visat intresse!</a:t>
            </a:r>
          </a:p>
        </p:txBody>
      </p:sp>
      <p:pic>
        <p:nvPicPr>
          <p:cNvPr id="7" name="Bildobjekt 6" descr="En bild som visar logotyp, text, Teckensnitt, Grafik&#10;&#10;Automatiskt genererad beskrivning">
            <a:extLst>
              <a:ext uri="{FF2B5EF4-FFF2-40B4-BE49-F238E27FC236}">
                <a16:creationId xmlns:a16="http://schemas.microsoft.com/office/drawing/2014/main" id="{63B7964C-DE7E-FFE0-D150-E9751758F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3" t="35457" r="3955" b="28921"/>
          <a:stretch/>
        </p:blipFill>
        <p:spPr>
          <a:xfrm>
            <a:off x="2848246" y="2222600"/>
            <a:ext cx="2733770" cy="120640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1A80D809-47D1-5AC0-5108-570D788FB7B9}"/>
              </a:ext>
            </a:extLst>
          </p:cNvPr>
          <p:cNvSpPr txBox="1"/>
          <p:nvPr/>
        </p:nvSpPr>
        <p:spPr>
          <a:xfrm>
            <a:off x="1506697" y="4528810"/>
            <a:ext cx="5416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  <a:hlinkClick r:id="rId4"/>
              </a:rPr>
              <a:t>Tillsammans för Östersjön</a:t>
            </a:r>
            <a:endParaRPr lang="sv-SE" sz="2800" dirty="0">
              <a:solidFill>
                <a:srgbClr val="0070C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0200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461</Words>
  <Application>Microsoft Office PowerPoint</Application>
  <PresentationFormat>Bredbild</PresentationFormat>
  <Paragraphs>72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Cavolini</vt:lpstr>
      <vt:lpstr>Office-tema</vt:lpstr>
      <vt:lpstr>PowerPoint-presentation</vt:lpstr>
      <vt:lpstr>PowerPoint-presentation</vt:lpstr>
      <vt:lpstr>Orsakerna bakom de allvarligaste problemen i Östersjön</vt:lpstr>
      <vt:lpstr>Förödande konsekvenser</vt:lpstr>
      <vt:lpstr>Varför har det blivit så?</vt:lpstr>
      <vt:lpstr>Vad kan vi som Rotarianer göra åt det?</vt:lpstr>
      <vt:lpstr>Vad kan vi som samhälle göra åt det?</vt:lpstr>
      <vt:lpstr>Vad kan du och jag göra? Det lilla i vardagen spelar roll!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Gun-Marie Östedt-Axelsson</dc:creator>
  <cp:lastModifiedBy>Yael Tågerud</cp:lastModifiedBy>
  <cp:revision>12</cp:revision>
  <dcterms:created xsi:type="dcterms:W3CDTF">2022-09-10T12:29:59Z</dcterms:created>
  <dcterms:modified xsi:type="dcterms:W3CDTF">2025-07-19T13:07:16Z</dcterms:modified>
</cp:coreProperties>
</file>