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568" r:id="rId3"/>
    <p:sldId id="569" r:id="rId4"/>
    <p:sldId id="260" r:id="rId5"/>
    <p:sldId id="562" r:id="rId6"/>
    <p:sldId id="570" r:id="rId7"/>
    <p:sldId id="571" r:id="rId8"/>
    <p:sldId id="572" r:id="rId9"/>
    <p:sldId id="573" r:id="rId10"/>
    <p:sldId id="561" r:id="rId11"/>
    <p:sldId id="574" r:id="rId12"/>
    <p:sldId id="557" r:id="rId13"/>
    <p:sldId id="423" r:id="rId14"/>
    <p:sldId id="550" r:id="rId15"/>
    <p:sldId id="422" r:id="rId16"/>
    <p:sldId id="575" r:id="rId17"/>
    <p:sldId id="565" r:id="rId18"/>
    <p:sldId id="428" r:id="rId19"/>
  </p:sldIdLst>
  <p:sldSz cx="12192000" cy="6858000"/>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48F"/>
    <a:srgbClr val="16468F"/>
    <a:srgbClr val="00B4E6"/>
    <a:srgbClr val="15458F"/>
    <a:srgbClr val="00B4E7"/>
    <a:srgbClr val="48595D"/>
    <a:srgbClr val="FFFFFF"/>
    <a:srgbClr val="D9185C"/>
    <a:srgbClr val="06B4E6"/>
    <a:srgbClr val="DA1A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746" autoAdjust="0"/>
    <p:restoredTop sz="93260" autoAdjust="0"/>
  </p:normalViewPr>
  <p:slideViewPr>
    <p:cSldViewPr snapToGrid="0" showGuides="1">
      <p:cViewPr varScale="1">
        <p:scale>
          <a:sx n="73" d="100"/>
          <a:sy n="73" d="100"/>
        </p:scale>
        <p:origin x="826" y="43"/>
      </p:cViewPr>
      <p:guideLst>
        <p:guide orient="horz" pos="2632"/>
        <p:guide pos="3840"/>
      </p:guideLst>
    </p:cSldViewPr>
  </p:slideViewPr>
  <p:outlineViewPr>
    <p:cViewPr>
      <p:scale>
        <a:sx n="33" d="100"/>
        <a:sy n="33" d="100"/>
      </p:scale>
      <p:origin x="0" y="-2064"/>
    </p:cViewPr>
  </p:outlineViewPr>
  <p:notesTextViewPr>
    <p:cViewPr>
      <p:scale>
        <a:sx n="3" d="2"/>
        <a:sy n="3" d="2"/>
      </p:scale>
      <p:origin x="0" y="0"/>
    </p:cViewPr>
  </p:notesTextViewPr>
  <p:sorterViewPr>
    <p:cViewPr varScale="1">
      <p:scale>
        <a:sx n="100" d="100"/>
        <a:sy n="100" d="100"/>
      </p:scale>
      <p:origin x="0" y="-3432"/>
    </p:cViewPr>
  </p:sorterViewPr>
  <p:notesViewPr>
    <p:cSldViewPr snapToGrid="0">
      <p:cViewPr varScale="1">
        <p:scale>
          <a:sx n="50" d="100"/>
          <a:sy n="50" d="100"/>
        </p:scale>
        <p:origin x="2640"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3E561-A38A-4A22-8215-F855A52BC5B1}" type="datetimeFigureOut">
              <a:rPr lang="en-US" smtClean="0"/>
              <a:pPr/>
              <a:t>9/21/2025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827055-821E-4F6B-AAA9-2685E1493D9C}" type="slidenum">
              <a:rPr lang="en-US" smtClean="0"/>
              <a:pPr/>
              <a:t>‹#›</a:t>
            </a:fld>
            <a:endParaRPr lang="en-US" dirty="0"/>
          </a:p>
        </p:txBody>
      </p:sp>
    </p:spTree>
    <p:extLst>
      <p:ext uri="{BB962C8B-B14F-4D97-AF65-F5344CB8AC3E}">
        <p14:creationId xmlns:p14="http://schemas.microsoft.com/office/powerpoint/2010/main" val="2726859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27055-821E-4F6B-AAA9-2685E1493D9C}" type="slidenum">
              <a:rPr lang="en-US" smtClean="0"/>
              <a:pPr/>
              <a:t>1</a:t>
            </a:fld>
            <a:endParaRPr lang="en-US" dirty="0"/>
          </a:p>
        </p:txBody>
      </p:sp>
    </p:spTree>
    <p:extLst>
      <p:ext uri="{BB962C8B-B14F-4D97-AF65-F5344CB8AC3E}">
        <p14:creationId xmlns:p14="http://schemas.microsoft.com/office/powerpoint/2010/main" val="175670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27055-821E-4F6B-AAA9-2685E1493D9C}" type="slidenum">
              <a:rPr lang="en-US" smtClean="0"/>
              <a:pPr/>
              <a:t>2</a:t>
            </a:fld>
            <a:endParaRPr lang="en-US" dirty="0"/>
          </a:p>
        </p:txBody>
      </p:sp>
    </p:spTree>
    <p:extLst>
      <p:ext uri="{BB962C8B-B14F-4D97-AF65-F5344CB8AC3E}">
        <p14:creationId xmlns:p14="http://schemas.microsoft.com/office/powerpoint/2010/main" val="779171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27055-821E-4F6B-AAA9-2685E1493D9C}" type="slidenum">
              <a:rPr lang="en-US" smtClean="0"/>
              <a:pPr/>
              <a:t>3</a:t>
            </a:fld>
            <a:endParaRPr lang="en-US" dirty="0"/>
          </a:p>
        </p:txBody>
      </p:sp>
    </p:spTree>
    <p:extLst>
      <p:ext uri="{BB962C8B-B14F-4D97-AF65-F5344CB8AC3E}">
        <p14:creationId xmlns:p14="http://schemas.microsoft.com/office/powerpoint/2010/main" val="2404528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konkreta exempel på medlemmar som vi attraherat genom klubbarnas aktiviteter för </a:t>
            </a:r>
            <a:r>
              <a:rPr lang="sv-SE" dirty="0" err="1"/>
              <a:t>Österjön</a:t>
            </a:r>
            <a:r>
              <a:rPr lang="sv-SE" dirty="0"/>
              <a:t>.</a:t>
            </a:r>
          </a:p>
        </p:txBody>
      </p:sp>
      <p:sp>
        <p:nvSpPr>
          <p:cNvPr id="4" name="Platshållare för bildnummer 3"/>
          <p:cNvSpPr>
            <a:spLocks noGrp="1"/>
          </p:cNvSpPr>
          <p:nvPr>
            <p:ph type="sldNum" sz="quarter" idx="5"/>
          </p:nvPr>
        </p:nvSpPr>
        <p:spPr/>
        <p:txBody>
          <a:bodyPr/>
          <a:lstStyle/>
          <a:p>
            <a:fld id="{DB827055-821E-4F6B-AAA9-2685E1493D9C}" type="slidenum">
              <a:rPr lang="en-US" smtClean="0"/>
              <a:pPr/>
              <a:t>5</a:t>
            </a:fld>
            <a:endParaRPr lang="en-US" dirty="0"/>
          </a:p>
        </p:txBody>
      </p:sp>
    </p:spTree>
    <p:extLst>
      <p:ext uri="{BB962C8B-B14F-4D97-AF65-F5344CB8AC3E}">
        <p14:creationId xmlns:p14="http://schemas.microsoft.com/office/powerpoint/2010/main" val="1238663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27055-821E-4F6B-AAA9-2685E1493D9C}" type="slidenum">
              <a:rPr lang="en-US" smtClean="0"/>
              <a:pPr/>
              <a:t>6</a:t>
            </a:fld>
            <a:endParaRPr lang="en-US" dirty="0"/>
          </a:p>
        </p:txBody>
      </p:sp>
    </p:spTree>
    <p:extLst>
      <p:ext uri="{BB962C8B-B14F-4D97-AF65-F5344CB8AC3E}">
        <p14:creationId xmlns:p14="http://schemas.microsoft.com/office/powerpoint/2010/main" val="3692754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27055-821E-4F6B-AAA9-2685E1493D9C}" type="slidenum">
              <a:rPr lang="en-US" smtClean="0"/>
              <a:pPr/>
              <a:t>12</a:t>
            </a:fld>
            <a:endParaRPr lang="en-US" dirty="0"/>
          </a:p>
        </p:txBody>
      </p:sp>
    </p:spTree>
    <p:extLst>
      <p:ext uri="{BB962C8B-B14F-4D97-AF65-F5344CB8AC3E}">
        <p14:creationId xmlns:p14="http://schemas.microsoft.com/office/powerpoint/2010/main" val="1931316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27055-821E-4F6B-AAA9-2685E1493D9C}" type="slidenum">
              <a:rPr lang="en-US" smtClean="0"/>
              <a:pPr/>
              <a:t>13</a:t>
            </a:fld>
            <a:endParaRPr lang="en-US" dirty="0"/>
          </a:p>
        </p:txBody>
      </p:sp>
    </p:spTree>
    <p:extLst>
      <p:ext uri="{BB962C8B-B14F-4D97-AF65-F5344CB8AC3E}">
        <p14:creationId xmlns:p14="http://schemas.microsoft.com/office/powerpoint/2010/main" val="33772859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pic>
        <p:nvPicPr>
          <p:cNvPr id="3" name="Kuva 2">
            <a:extLst>
              <a:ext uri="{FF2B5EF4-FFF2-40B4-BE49-F238E27FC236}">
                <a16:creationId xmlns:a16="http://schemas.microsoft.com/office/drawing/2014/main" id="{E85BDC4B-2F1C-4130-A2FE-D76FC5E901D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91811" y="5237748"/>
            <a:ext cx="7543453" cy="2155272"/>
          </a:xfrm>
          <a:prstGeom prst="rect">
            <a:avLst/>
          </a:prstGeom>
        </p:spPr>
      </p:pic>
    </p:spTree>
    <p:extLst>
      <p:ext uri="{BB962C8B-B14F-4D97-AF65-F5344CB8AC3E}">
        <p14:creationId xmlns:p14="http://schemas.microsoft.com/office/powerpoint/2010/main" val="348395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874722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97A94E25-127B-4C48-AF96-44BA7B823777}" type="slidenum">
              <a:rPr lang="en-US" smtClean="0"/>
              <a:pPr/>
              <a:t>‹#›</a:t>
            </a:fld>
            <a:endParaRPr lang="en-US" dirty="0"/>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5" name="TextBox 4" hidden="1">
            <a:extLst>
              <a:ext uri="{FF2B5EF4-FFF2-40B4-BE49-F238E27FC236}">
                <a16:creationId xmlns:a16="http://schemas.microsoft.com/office/drawing/2014/main" id="{31265F87-D1A9-4FC6-9F13-66361C11DF35}"/>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userDrawn="1"/>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4026815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3F6A0DDC-8464-4003-BDFD-127BB593AA78}"/>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1736505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dirty="0"/>
              <a:t>Click to edit Master text styles</a:t>
            </a:r>
          </a:p>
          <a:p>
            <a:pPr lvl="1"/>
            <a:r>
              <a:rPr lang="en-US" dirty="0"/>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698122187"/>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endParaRPr lang="en-US" dirty="0"/>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99165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316424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00B4E6"/>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6841644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userDrawn="1"/>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dirty="0"/>
              <a:t>Click to edit Master title style</a:t>
            </a:r>
          </a:p>
        </p:txBody>
      </p:sp>
      <p:sp>
        <p:nvSpPr>
          <p:cNvPr id="6" name="TextBox 5" hidden="1">
            <a:extLst>
              <a:ext uri="{FF2B5EF4-FFF2-40B4-BE49-F238E27FC236}">
                <a16:creationId xmlns:a16="http://schemas.microsoft.com/office/drawing/2014/main" id="{F881E11F-8C40-406B-8C33-2D779A9666EE}"/>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
        <p:nvSpPr>
          <p:cNvPr id="11" name="Rectangle 10" hidden="1">
            <a:extLst>
              <a:ext uri="{FF2B5EF4-FFF2-40B4-BE49-F238E27FC236}">
                <a16:creationId xmlns:a16="http://schemas.microsoft.com/office/drawing/2014/main" id="{E89C1C0D-FEFF-4DBE-B7EB-C7C2E923BA77}"/>
              </a:ext>
            </a:extLst>
          </p:cNvPr>
          <p:cNvSpPr/>
          <p:nvPr userDrawn="1"/>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49674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dirty="0"/>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93636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endParaRPr lang="en-US" dirty="0"/>
          </a:p>
        </p:txBody>
      </p:sp>
      <p:sp>
        <p:nvSpPr>
          <p:cNvPr id="7" name="Rectangle 6">
            <a:extLst>
              <a:ext uri="{FF2B5EF4-FFF2-40B4-BE49-F238E27FC236}">
                <a16:creationId xmlns:a16="http://schemas.microsoft.com/office/drawing/2014/main" id="{88A776E0-39A8-48D5-80F8-035E16384242}"/>
              </a:ext>
            </a:extLst>
          </p:cNvPr>
          <p:cNvSpPr/>
          <p:nvPr userDrawn="1"/>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dirty="0"/>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180491935"/>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4485503" y="0"/>
            <a:ext cx="6957559" cy="6857999"/>
          </a:xfrm>
        </p:spPr>
        <p:txBody>
          <a:bodyPr anchor="ctr" anchorCtr="0">
            <a:normAutofit/>
          </a:bodyPr>
          <a:lstStyle>
            <a:lvl1pPr marL="0" indent="0">
              <a:buNone/>
              <a:defRPr sz="2000">
                <a:solidFill>
                  <a:srgbClr val="48595D"/>
                </a:solidFill>
              </a:defRPr>
            </a:lvl1pPr>
            <a:lvl2pPr marL="457200" indent="-228600">
              <a:defRPr sz="2000">
                <a:solidFill>
                  <a:srgbClr val="48595D"/>
                </a:solidFill>
              </a:defRPr>
            </a:lvl2pPr>
            <a:lvl3pPr marL="685800" indent="-228600">
              <a:defRPr sz="1800">
                <a:solidFill>
                  <a:srgbClr val="48595D"/>
                </a:solidFill>
              </a:defRPr>
            </a:lvl3pPr>
            <a:lvl4pPr marL="914400" indent="-228600">
              <a:defRPr sz="1600">
                <a:solidFill>
                  <a:srgbClr val="48595D"/>
                </a:solidFill>
              </a:defRPr>
            </a:lvl4pPr>
            <a:lvl5pPr marL="1143000" indent="-228600">
              <a:defRPr sz="16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11455" y="0"/>
            <a:ext cx="3903562"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2957588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 text styles</a:t>
            </a:r>
          </a:p>
          <a:p>
            <a:pPr lvl="1"/>
            <a:endParaRPr lang="en-US" dirty="0"/>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dirty="0"/>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988440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dirty="0"/>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773920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08CBAE-9D2B-04EA-1CE4-A790D6E28F5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1D95B08-029A-A800-2270-C07E261A8A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419BAC4-538C-1147-FBE6-D445460394E7}"/>
              </a:ext>
            </a:extLst>
          </p:cNvPr>
          <p:cNvSpPr>
            <a:spLocks noGrp="1"/>
          </p:cNvSpPr>
          <p:nvPr>
            <p:ph type="dt" sz="half" idx="10"/>
          </p:nvPr>
        </p:nvSpPr>
        <p:spPr/>
        <p:txBody>
          <a:bodyPr/>
          <a:lstStyle/>
          <a:p>
            <a:fld id="{D8040859-176A-424E-AB85-9835747960AA}" type="datetimeFigureOut">
              <a:rPr lang="sv-SE" smtClean="0"/>
              <a:t>2025-09-21</a:t>
            </a:fld>
            <a:endParaRPr lang="sv-SE"/>
          </a:p>
        </p:txBody>
      </p:sp>
      <p:sp>
        <p:nvSpPr>
          <p:cNvPr id="5" name="Platshållare för sidfot 4">
            <a:extLst>
              <a:ext uri="{FF2B5EF4-FFF2-40B4-BE49-F238E27FC236}">
                <a16:creationId xmlns:a16="http://schemas.microsoft.com/office/drawing/2014/main" id="{D867AF6A-0F13-381A-D2E6-B8295766875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637062F-335E-4612-C270-737DED20DEE8}"/>
              </a:ext>
            </a:extLst>
          </p:cNvPr>
          <p:cNvSpPr>
            <a:spLocks noGrp="1"/>
          </p:cNvSpPr>
          <p:nvPr>
            <p:ph type="sldNum" sz="quarter" idx="12"/>
          </p:nvPr>
        </p:nvSpPr>
        <p:spPr/>
        <p:txBody>
          <a:bodyPr/>
          <a:lstStyle/>
          <a:p>
            <a:fld id="{4C8132DF-ECB0-4F81-A286-FEAC8F226A9A}" type="slidenum">
              <a:rPr lang="sv-SE" smtClean="0"/>
              <a:t>‹#›</a:t>
            </a:fld>
            <a:endParaRPr lang="sv-SE"/>
          </a:p>
        </p:txBody>
      </p:sp>
    </p:spTree>
    <p:extLst>
      <p:ext uri="{BB962C8B-B14F-4D97-AF65-F5344CB8AC3E}">
        <p14:creationId xmlns:p14="http://schemas.microsoft.com/office/powerpoint/2010/main" val="3642679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3136392" y="679622"/>
            <a:ext cx="4517136" cy="4955059"/>
          </a:xfrm>
        </p:spPr>
        <p:txBody>
          <a:bodyPr numCol="2" anchor="t" anchorCtr="0">
            <a:noAutofit/>
          </a:bodyPr>
          <a:lstStyle>
            <a:lvl1pPr marL="0" indent="0">
              <a:lnSpc>
                <a:spcPct val="100000"/>
              </a:lnSpc>
              <a:spcBef>
                <a:spcPts val="0"/>
              </a:spcBef>
              <a:buNone/>
              <a:defRPr sz="1200" baseline="0">
                <a:solidFill>
                  <a:srgbClr val="48595D"/>
                </a:solidFill>
              </a:defRPr>
            </a:lvl1pPr>
            <a:lvl2pPr marL="457200" indent="-228600">
              <a:defRPr sz="1200">
                <a:solidFill>
                  <a:srgbClr val="48595D"/>
                </a:solidFill>
              </a:defRPr>
            </a:lvl2pPr>
            <a:lvl3pPr marL="685800" indent="-228600">
              <a:defRPr sz="1200">
                <a:solidFill>
                  <a:srgbClr val="48595D"/>
                </a:solidFill>
              </a:defRPr>
            </a:lvl3pPr>
            <a:lvl4pPr marL="914400" indent="-228600">
              <a:defRPr sz="1200">
                <a:solidFill>
                  <a:srgbClr val="48595D"/>
                </a:solidFill>
              </a:defRPr>
            </a:lvl4pPr>
            <a:lvl5pPr marL="1143000" indent="-228600">
              <a:defRPr sz="12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66344" y="0"/>
            <a:ext cx="2377440"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F749F37E-F65E-B64B-94D4-A1779A6FED89}"/>
              </a:ext>
            </a:extLst>
          </p:cNvPr>
          <p:cNvSpPr>
            <a:spLocks noGrp="1"/>
          </p:cNvSpPr>
          <p:nvPr>
            <p:ph type="pic" sz="quarter" idx="11"/>
          </p:nvPr>
        </p:nvSpPr>
        <p:spPr>
          <a:xfrm>
            <a:off x="7794889" y="1"/>
            <a:ext cx="4141737" cy="6857999"/>
          </a:xfrm>
        </p:spPr>
        <p:txBody>
          <a:bodyPr anchor="ctr" anchorCtr="0"/>
          <a:lstStyle/>
          <a:p>
            <a:r>
              <a:rPr lang="en-US" dirty="0"/>
              <a:t>Click icon to add picture</a:t>
            </a:r>
          </a:p>
        </p:txBody>
      </p:sp>
    </p:spTree>
    <p:extLst>
      <p:ext uri="{BB962C8B-B14F-4D97-AF65-F5344CB8AC3E}">
        <p14:creationId xmlns:p14="http://schemas.microsoft.com/office/powerpoint/2010/main" val="439692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899127638"/>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a:t>
            </a:r>
            <a:r>
              <a:rPr lang="en-US"/>
              <a:t>club name </a:t>
            </a:r>
            <a:r>
              <a:rPr lang="en-US" dirty="0"/>
              <a:t>here</a:t>
            </a:r>
          </a:p>
        </p:txBody>
      </p:sp>
      <p:sp>
        <p:nvSpPr>
          <p:cNvPr id="8" name="TextBox 7" hidden="1">
            <a:extLst>
              <a:ext uri="{FF2B5EF4-FFF2-40B4-BE49-F238E27FC236}">
                <a16:creationId xmlns:a16="http://schemas.microsoft.com/office/drawing/2014/main" id="{14C5DF7C-5C7E-463F-BC2C-54928278EB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pic>
        <p:nvPicPr>
          <p:cNvPr id="10" name="Kuva 9">
            <a:extLst>
              <a:ext uri="{FF2B5EF4-FFF2-40B4-BE49-F238E27FC236}">
                <a16:creationId xmlns:a16="http://schemas.microsoft.com/office/drawing/2014/main" id="{011238D0-C2F0-4902-AB66-0AFAA083D8E1}"/>
              </a:ext>
            </a:extLst>
          </p:cNvPr>
          <p:cNvPicPr>
            <a:picLocks noChangeAspect="1"/>
          </p:cNvPicPr>
          <p:nvPr userDrawn="1"/>
        </p:nvPicPr>
        <p:blipFill>
          <a:blip r:embed="rId2" cstate="print">
            <a:clrChange>
              <a:clrFrom>
                <a:srgbClr val="000000">
                  <a:alpha val="0"/>
                </a:srgbClr>
              </a:clrFrom>
              <a:clrTo>
                <a:srgbClr val="000000">
                  <a:alpha val="0"/>
                </a:srgbClr>
              </a:clrTo>
            </a:clrChange>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6096000" y="5297712"/>
            <a:ext cx="7333575" cy="2095307"/>
          </a:xfrm>
          <a:prstGeom prst="rect">
            <a:avLst/>
          </a:prstGeom>
        </p:spPr>
      </p:pic>
    </p:spTree>
    <p:extLst>
      <p:ext uri="{BB962C8B-B14F-4D97-AF65-F5344CB8AC3E}">
        <p14:creationId xmlns:p14="http://schemas.microsoft.com/office/powerpoint/2010/main" val="1897146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dirty="0"/>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dirty="0">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dirty="0"/>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Type your Rotary club name here</a:t>
            </a:r>
          </a:p>
        </p:txBody>
      </p:sp>
      <p:sp>
        <p:nvSpPr>
          <p:cNvPr id="8" name="TextBox 7" hidden="1">
            <a:extLst>
              <a:ext uri="{FF2B5EF4-FFF2-40B4-BE49-F238E27FC236}">
                <a16:creationId xmlns:a16="http://schemas.microsoft.com/office/drawing/2014/main" id="{84DDCCAD-79C7-47DD-ADFA-662E6C9F15A6}"/>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pic>
        <p:nvPicPr>
          <p:cNvPr id="10" name="Kuva 9">
            <a:extLst>
              <a:ext uri="{FF2B5EF4-FFF2-40B4-BE49-F238E27FC236}">
                <a16:creationId xmlns:a16="http://schemas.microsoft.com/office/drawing/2014/main" id="{5D000564-84C6-41B6-9438-C3FD31B9B604}"/>
              </a:ext>
            </a:extLst>
          </p:cNvPr>
          <p:cNvPicPr>
            <a:picLocks noChangeAspect="1"/>
          </p:cNvPicPr>
          <p:nvPr userDrawn="1"/>
        </p:nvPicPr>
        <p:blipFill>
          <a:blip r:embed="rId2" cstate="print">
            <a:clrChange>
              <a:clrFrom>
                <a:srgbClr val="000000">
                  <a:alpha val="0"/>
                </a:srgbClr>
              </a:clrFrom>
              <a:clrTo>
                <a:srgbClr val="000000">
                  <a:alpha val="0"/>
                </a:srgbClr>
              </a:clrTo>
            </a:clrChange>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6200274" y="5361880"/>
            <a:ext cx="7333575" cy="2095307"/>
          </a:xfrm>
          <a:prstGeom prst="rect">
            <a:avLst/>
          </a:prstGeom>
        </p:spPr>
      </p:pic>
    </p:spTree>
    <p:extLst>
      <p:ext uri="{BB962C8B-B14F-4D97-AF65-F5344CB8AC3E}">
        <p14:creationId xmlns:p14="http://schemas.microsoft.com/office/powerpoint/2010/main" val="3077682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userDrawn="1"/>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hidden="1">
            <a:extLst>
              <a:ext uri="{FF2B5EF4-FFF2-40B4-BE49-F238E27FC236}">
                <a16:creationId xmlns:a16="http://schemas.microsoft.com/office/drawing/2014/main" id="{690739EB-94C1-4415-B19F-879B952D09F0}"/>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225063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userDrawn="1"/>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4087660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r>
              <a:rPr lang="en-US" sz="600" dirty="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dirty="0"/>
          </a:p>
        </p:txBody>
      </p:sp>
    </p:spTree>
    <p:extLst>
      <p:ext uri="{BB962C8B-B14F-4D97-AF65-F5344CB8AC3E}">
        <p14:creationId xmlns:p14="http://schemas.microsoft.com/office/powerpoint/2010/main" val="394370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25-127B-4C48-AF96-44BA7B823777}" type="slidenum">
              <a:rPr lang="en-US" smtClean="0"/>
              <a:pPr/>
              <a:t>‹#›</a:t>
            </a:fld>
            <a:endParaRPr lang="en-US" dirty="0"/>
          </a:p>
        </p:txBody>
      </p:sp>
      <p:sp>
        <p:nvSpPr>
          <p:cNvPr id="7" name="Rectangle 6" hidden="1">
            <a:extLst>
              <a:ext uri="{FF2B5EF4-FFF2-40B4-BE49-F238E27FC236}">
                <a16:creationId xmlns:a16="http://schemas.microsoft.com/office/drawing/2014/main" id="{3AC13BC4-26FC-48BA-BD55-B5F6F84290EA}"/>
              </a:ext>
            </a:extLst>
          </p:cNvPr>
          <p:cNvSpPr/>
          <p:nvPr userDrawn="1"/>
        </p:nvSpPr>
        <p:spPr>
          <a:xfrm>
            <a:off x="12192000" y="0"/>
            <a:ext cx="5613400" cy="6586418"/>
          </a:xfrm>
          <a:prstGeom prst="rect">
            <a:avLst/>
          </a:prstGeom>
        </p:spPr>
        <p:txBody>
          <a:bodyPr wrap="square">
            <a:spAutoFit/>
          </a:bodyPr>
          <a:lstStyle/>
          <a:p>
            <a:pPr algn="l">
              <a:spcBef>
                <a:spcPts val="600"/>
              </a:spcBef>
              <a:spcAft>
                <a:spcPts val="600"/>
              </a:spcAft>
            </a:pPr>
            <a:r>
              <a:rPr lang="en-US" b="0" i="0" dirty="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dirty="0">
                <a:solidFill>
                  <a:srgbClr val="222222"/>
                </a:solidFill>
                <a:effectLst/>
                <a:latin typeface="Arial" panose="020B0604020202020204" pitchFamily="34" charset="0"/>
              </a:rPr>
              <a:t> </a:t>
            </a:r>
          </a:p>
          <a:p>
            <a:pPr algn="l">
              <a:spcBef>
                <a:spcPts val="600"/>
              </a:spcBef>
              <a:spcAft>
                <a:spcPts val="600"/>
              </a:spcAft>
            </a:pPr>
            <a:r>
              <a:rPr lang="en-US" b="0" i="0" dirty="0">
                <a:solidFill>
                  <a:srgbClr val="000000"/>
                </a:solidFill>
                <a:effectLst/>
                <a:latin typeface="Arial" panose="020B0604020202020204" pitchFamily="34" charset="0"/>
              </a:rPr>
              <a:t>• revise any of the “how-to” text on the first pages</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create text placeholders within each slide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000000"/>
                </a:solidFill>
                <a:effectLst/>
                <a:latin typeface="Arial" panose="020B0604020202020204" pitchFamily="34" charset="0"/>
              </a:rPr>
              <a:t>• need your advice on fonts – I’m thinking we should only use the “free option” fonts? (see attached)</a:t>
            </a:r>
            <a:endParaRPr lang="en-US" b="0" i="0" dirty="0">
              <a:solidFill>
                <a:srgbClr val="222222"/>
              </a:solidFill>
              <a:effectLst/>
              <a:latin typeface="Arial" panose="020B0604020202020204" pitchFamily="34" charset="0"/>
            </a:endParaRPr>
          </a:p>
          <a:p>
            <a:pPr algn="l">
              <a:spcBef>
                <a:spcPts val="600"/>
              </a:spcBef>
              <a:spcAft>
                <a:spcPts val="600"/>
              </a:spcAft>
            </a:pPr>
            <a:r>
              <a:rPr lang="en-US" b="0" i="0" dirty="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userDrawn="1"/>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userDrawn="1"/>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grpSp>
        <p:nvGrpSpPr>
          <p:cNvPr id="46" name="Group 45">
            <a:extLst>
              <a:ext uri="{FF2B5EF4-FFF2-40B4-BE49-F238E27FC236}">
                <a16:creationId xmlns:a16="http://schemas.microsoft.com/office/drawing/2014/main" id="{246B794E-5CDF-486C-BB16-FB17144FE6EB}"/>
              </a:ext>
            </a:extLst>
          </p:cNvPr>
          <p:cNvGrpSpPr/>
          <p:nvPr userDrawn="1"/>
        </p:nvGrpSpPr>
        <p:grpSpPr>
          <a:xfrm>
            <a:off x="6366050"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dirty="0"/>
                  <a:t>Royal Blue</a:t>
                </a:r>
                <a:br>
                  <a:rPr lang="en-US" sz="700" dirty="0"/>
                </a:br>
                <a:r>
                  <a:rPr lang="en-US" sz="600" dirty="0"/>
                  <a:t>R23,G69,B143</a:t>
                </a:r>
                <a:endParaRPr lang="en-US" sz="700" dirty="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Azure</a:t>
                </a:r>
                <a:br>
                  <a:rPr lang="en-US" sz="600" dirty="0"/>
                </a:br>
                <a:r>
                  <a:rPr lang="en-US" sz="600" dirty="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Sky Blue </a:t>
                </a:r>
                <a:br>
                  <a:rPr lang="en-US" sz="600" dirty="0">
                    <a:solidFill>
                      <a:schemeClr val="tx1"/>
                    </a:solidFill>
                  </a:rPr>
                </a:br>
                <a:r>
                  <a:rPr lang="en-US" sz="600" dirty="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Violet</a:t>
                </a:r>
                <a:br>
                  <a:rPr lang="en-US" sz="600" dirty="0"/>
                </a:br>
                <a:r>
                  <a:rPr lang="en-US" sz="600" dirty="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Orange</a:t>
                </a:r>
                <a:br>
                  <a:rPr lang="en-US" sz="600" dirty="0"/>
                </a:br>
                <a:r>
                  <a:rPr lang="en-US" sz="600" dirty="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tx1"/>
                    </a:solidFill>
                  </a:rPr>
                  <a:t>Gold</a:t>
                </a:r>
                <a:br>
                  <a:rPr lang="en-US" sz="600" dirty="0">
                    <a:solidFill>
                      <a:schemeClr val="tx1"/>
                    </a:solidFill>
                  </a:rPr>
                </a:br>
                <a:r>
                  <a:rPr lang="en-US" sz="600" dirty="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solidFill>
                      <a:schemeClr val="bg1"/>
                    </a:solidFill>
                  </a:rPr>
                  <a:t>Cranberry</a:t>
                </a:r>
                <a:br>
                  <a:rPr lang="en-US" sz="600" dirty="0">
                    <a:solidFill>
                      <a:schemeClr val="bg1"/>
                    </a:solidFill>
                  </a:rPr>
                </a:br>
                <a:r>
                  <a:rPr lang="en-US" sz="600" dirty="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dirty="0"/>
                  <a:t>Turquoise</a:t>
                </a:r>
                <a:br>
                  <a:rPr lang="en-US" sz="600" dirty="0"/>
                </a:br>
                <a:r>
                  <a:rPr lang="en-US" sz="600" dirty="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dirty="0">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dirty="0">
                  <a:solidFill>
                    <a:schemeClr val="tx1">
                      <a:lumMod val="65000"/>
                      <a:lumOff val="35000"/>
                    </a:schemeClr>
                  </a:solidFill>
                </a:rPr>
                <a:t>Secondary Colors</a:t>
              </a:r>
            </a:p>
          </p:txBody>
        </p:sp>
      </p:grpSp>
    </p:spTree>
    <p:custDataLst>
      <p:tags r:id="rId24"/>
    </p:custDataLst>
    <p:extLst>
      <p:ext uri="{BB962C8B-B14F-4D97-AF65-F5344CB8AC3E}">
        <p14:creationId xmlns:p14="http://schemas.microsoft.com/office/powerpoint/2010/main" val="100093575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71" r:id="rId4"/>
    <p:sldLayoutId id="2147483666" r:id="rId5"/>
    <p:sldLayoutId id="2147483667" r:id="rId6"/>
    <p:sldLayoutId id="2147483655" r:id="rId7"/>
    <p:sldLayoutId id="2147483678" r:id="rId8"/>
    <p:sldLayoutId id="2147483650" r:id="rId9"/>
    <p:sldLayoutId id="2147483673" r:id="rId10"/>
    <p:sldLayoutId id="2147483659" r:id="rId11"/>
    <p:sldLayoutId id="2147483676" r:id="rId12"/>
    <p:sldLayoutId id="2147483652" r:id="rId13"/>
    <p:sldLayoutId id="2147483657" r:id="rId14"/>
    <p:sldLayoutId id="2147483672" r:id="rId15"/>
    <p:sldLayoutId id="2147483679" r:id="rId16"/>
    <p:sldLayoutId id="2147483656" r:id="rId17"/>
    <p:sldLayoutId id="2147483674" r:id="rId18"/>
    <p:sldLayoutId id="2147483658" r:id="rId19"/>
    <p:sldLayoutId id="2147483661" r:id="rId20"/>
    <p:sldLayoutId id="2147483675" r:id="rId21"/>
    <p:sldLayoutId id="2147483684" r:id="rId2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2.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hyperlink" Target="http://www.basran.eu/" TargetMode="External"/><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hyperlink" Target="http://www.basran.eu/"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43.tiff"/><Relationship Id="rId5" Type="http://schemas.openxmlformats.org/officeDocument/2006/relationships/image" Target="../media/image42.emf"/><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basran.eu/" TargetMode="Externa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hyperlink" Target="https://youtu.be/VbO9AkfeSYc" TargetMode="External"/><Relationship Id="rId2" Type="http://schemas.openxmlformats.org/officeDocument/2006/relationships/slideLayout" Target="../slideLayouts/slideLayout22.xml"/><Relationship Id="rId1" Type="http://schemas.openxmlformats.org/officeDocument/2006/relationships/video" Target="https://www.youtube.com/embed/VbO9AkfeSYc?feature=oembed" TargetMode="External"/><Relationship Id="rId5" Type="http://schemas.openxmlformats.org/officeDocument/2006/relationships/image" Target="../media/image46.tiff"/><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7.jpeg"/><Relationship Id="rId1" Type="http://schemas.openxmlformats.org/officeDocument/2006/relationships/slideLayout" Target="../slideLayouts/slideLayout9.xml"/><Relationship Id="rId4" Type="http://schemas.openxmlformats.org/officeDocument/2006/relationships/hyperlink" Target="http://www.basran.eu/"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48.tiff"/><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png"/><Relationship Id="rId1" Type="http://schemas.openxmlformats.org/officeDocument/2006/relationships/slideLayout" Target="../slideLayouts/slideLayout22.xml"/><Relationship Id="rId5" Type="http://schemas.openxmlformats.org/officeDocument/2006/relationships/image" Target="../media/image51.jpg"/><Relationship Id="rId4" Type="http://schemas.openxmlformats.org/officeDocument/2006/relationships/hyperlink" Target="https://www.youtube.com/watch?v=3CYT4C6nF8w"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https://www.youtube.com/embed/9HQTGfUIw28?feature=oembed" TargetMode="External"/><Relationship Id="rId1" Type="http://schemas.openxmlformats.org/officeDocument/2006/relationships/tags" Target="../tags/tag3.xml"/><Relationship Id="rId6" Type="http://schemas.openxmlformats.org/officeDocument/2006/relationships/image" Target="../media/image9.jpeg"/><Relationship Id="rId5" Type="http://schemas.openxmlformats.org/officeDocument/2006/relationships/hyperlink" Target="https://www.youtube.com/watch?v=f8dNOoYLGO8"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rotary2405.se/page/r&#228;dda-&#246;stersj&#246;n" TargetMode="External"/><Relationship Id="rId1" Type="http://schemas.openxmlformats.org/officeDocument/2006/relationships/slideLayout" Target="../slideLayouts/slideLayout2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jpeg"/><Relationship Id="rId7" Type="http://schemas.openxmlformats.org/officeDocument/2006/relationships/hyperlink" Target="http://www.ostersjokontraktet.se/"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8.tiff"/><Relationship Id="rId11" Type="http://schemas.openxmlformats.org/officeDocument/2006/relationships/image" Target="../media/image22.jpeg"/><Relationship Id="rId5" Type="http://schemas.openxmlformats.org/officeDocument/2006/relationships/image" Target="../media/image17.tiff"/><Relationship Id="rId10" Type="http://schemas.openxmlformats.org/officeDocument/2006/relationships/image" Target="../media/image21.jpeg"/><Relationship Id="rId4" Type="http://schemas.openxmlformats.org/officeDocument/2006/relationships/image" Target="../media/image16.tiff"/><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9.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9.xml"/><Relationship Id="rId5" Type="http://schemas.openxmlformats.org/officeDocument/2006/relationships/image" Target="../media/image31.jpg"/><Relationship Id="rId4" Type="http://schemas.openxmlformats.org/officeDocument/2006/relationships/image" Target="../media/image30.jp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9.xml"/><Relationship Id="rId5" Type="http://schemas.openxmlformats.org/officeDocument/2006/relationships/image" Target="../media/image35.jpe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6" descr="En bild som visar utomhus, himmel, vatten, natur&#10;&#10;Automatiskt genererad beskrivning">
            <a:extLst>
              <a:ext uri="{FF2B5EF4-FFF2-40B4-BE49-F238E27FC236}">
                <a16:creationId xmlns:a16="http://schemas.microsoft.com/office/drawing/2014/main" id="{B2B46D06-F818-4F44-BE46-B97C77F1E02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348480" y="22864"/>
            <a:ext cx="7836800" cy="3898413"/>
          </a:xfrm>
          <a:prstGeom prst="rect">
            <a:avLst/>
          </a:prstGeom>
        </p:spPr>
      </p:pic>
      <p:sp useBgFill="1">
        <p:nvSpPr>
          <p:cNvPr id="77" name="Freeform: Shape 76">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ruta 9">
            <a:extLst>
              <a:ext uri="{FF2B5EF4-FFF2-40B4-BE49-F238E27FC236}">
                <a16:creationId xmlns:a16="http://schemas.microsoft.com/office/drawing/2014/main" id="{A6443522-0FAD-4E4C-8FDD-2777DF681465}"/>
              </a:ext>
            </a:extLst>
          </p:cNvPr>
          <p:cNvSpPr txBox="1"/>
          <p:nvPr/>
        </p:nvSpPr>
        <p:spPr>
          <a:xfrm>
            <a:off x="574845" y="4441089"/>
            <a:ext cx="11039262" cy="1969770"/>
          </a:xfrm>
          <a:prstGeom prst="rect">
            <a:avLst/>
          </a:prstGeom>
          <a:noFill/>
        </p:spPr>
        <p:txBody>
          <a:bodyPr wrap="square">
            <a:spAutoFit/>
          </a:bodyPr>
          <a:lstStyle/>
          <a:p>
            <a:pPr algn="ctr"/>
            <a:r>
              <a:rPr lang="sv-SE" sz="4400" b="1" dirty="0">
                <a:solidFill>
                  <a:schemeClr val="accent1"/>
                </a:solidFill>
                <a:latin typeface="Arial Narrow" panose="020B0606020202030204" pitchFamily="34" charset="0"/>
              </a:rPr>
              <a:t>Presentation av Rotary </a:t>
            </a:r>
            <a:r>
              <a:rPr lang="sv-SE" sz="4400" b="1" i="1" dirty="0">
                <a:solidFill>
                  <a:schemeClr val="accent1"/>
                </a:solidFill>
                <a:latin typeface="Arial Narrow" panose="020B0606020202030204" pitchFamily="34" charset="0"/>
              </a:rPr>
              <a:t>Rädda Östersjön </a:t>
            </a:r>
            <a:r>
              <a:rPr lang="sv-SE" sz="4400" b="1" dirty="0">
                <a:solidFill>
                  <a:schemeClr val="accent1"/>
                </a:solidFill>
                <a:latin typeface="Arial Narrow" panose="020B0606020202030204" pitchFamily="34" charset="0"/>
              </a:rPr>
              <a:t>projektet </a:t>
            </a:r>
            <a:br>
              <a:rPr lang="sv-SE" sz="4400" b="1" dirty="0">
                <a:solidFill>
                  <a:schemeClr val="accent1"/>
                </a:solidFill>
                <a:latin typeface="Arial Narrow" panose="020B0606020202030204" pitchFamily="34" charset="0"/>
              </a:rPr>
            </a:br>
            <a:r>
              <a:rPr lang="sv-SE" sz="4400" b="1" dirty="0">
                <a:solidFill>
                  <a:schemeClr val="accent1"/>
                </a:solidFill>
                <a:latin typeface="Arial Narrow" panose="020B0606020202030204" pitchFamily="34" charset="0"/>
              </a:rPr>
              <a:t>och BASRAN</a:t>
            </a:r>
          </a:p>
          <a:p>
            <a:pPr algn="ctr">
              <a:spcBef>
                <a:spcPts val="1200"/>
              </a:spcBef>
              <a:spcAft>
                <a:spcPts val="600"/>
              </a:spcAft>
            </a:pPr>
            <a:r>
              <a:rPr lang="sv-SE" sz="2400" dirty="0">
                <a:latin typeface="Arial Narrow" panose="020B0606020202030204" pitchFamily="34" charset="0"/>
              </a:rPr>
              <a:t>Denna presentation är tänkt att informera, inspirera och aktivera klubbarna till lokala aktiviteter.</a:t>
            </a:r>
            <a:endParaRPr lang="sv-SE" sz="2400" b="1" dirty="0">
              <a:solidFill>
                <a:schemeClr val="accent1"/>
              </a:solidFill>
            </a:endParaRPr>
          </a:p>
        </p:txBody>
      </p:sp>
      <p:pic>
        <p:nvPicPr>
          <p:cNvPr id="2" name="Bildobjekt 1" descr="En bild som visar text, Teckensnitt, logotyp, skärmbild&#10;&#10;AI-genererat innehåll kan vara felaktigt.">
            <a:extLst>
              <a:ext uri="{FF2B5EF4-FFF2-40B4-BE49-F238E27FC236}">
                <a16:creationId xmlns:a16="http://schemas.microsoft.com/office/drawing/2014/main" id="{A3F3D45A-F16D-9050-D7DA-676B459AF2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28438" y="1537170"/>
            <a:ext cx="1898243" cy="1891830"/>
          </a:xfrm>
          <a:prstGeom prst="rect">
            <a:avLst/>
          </a:prstGeom>
        </p:spPr>
      </p:pic>
      <p:pic>
        <p:nvPicPr>
          <p:cNvPr id="4" name="Bildobjekt 3" descr="En bild som visar text, Teckensnitt, logotyp, Grafik&#10;&#10;AI-genererat innehåll kan vara felaktigt.">
            <a:extLst>
              <a:ext uri="{FF2B5EF4-FFF2-40B4-BE49-F238E27FC236}">
                <a16:creationId xmlns:a16="http://schemas.microsoft.com/office/drawing/2014/main" id="{F4C373BF-E298-BB53-A87A-D5CF9844BC8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8487" y="271030"/>
            <a:ext cx="3958147" cy="830066"/>
          </a:xfrm>
          <a:prstGeom prst="rect">
            <a:avLst/>
          </a:prstGeom>
        </p:spPr>
      </p:pic>
      <p:sp>
        <p:nvSpPr>
          <p:cNvPr id="5" name="textruta 4">
            <a:extLst>
              <a:ext uri="{FF2B5EF4-FFF2-40B4-BE49-F238E27FC236}">
                <a16:creationId xmlns:a16="http://schemas.microsoft.com/office/drawing/2014/main" id="{2359DAB1-351B-F1DC-671D-44C247A0DACF}"/>
              </a:ext>
            </a:extLst>
          </p:cNvPr>
          <p:cNvSpPr txBox="1"/>
          <p:nvPr/>
        </p:nvSpPr>
        <p:spPr>
          <a:xfrm>
            <a:off x="10702931" y="6474010"/>
            <a:ext cx="1422184" cy="338554"/>
          </a:xfrm>
          <a:prstGeom prst="rect">
            <a:avLst/>
          </a:prstGeom>
          <a:noFill/>
        </p:spPr>
        <p:txBody>
          <a:bodyPr wrap="none" rtlCol="0">
            <a:spAutoFit/>
          </a:bodyPr>
          <a:lstStyle/>
          <a:p>
            <a:r>
              <a:rPr lang="sv-SE" sz="1600" dirty="0">
                <a:latin typeface="Arial Narrow" panose="020B0606020202030204" pitchFamily="34" charset="0"/>
              </a:rPr>
              <a:t>September 2025</a:t>
            </a:r>
          </a:p>
        </p:txBody>
      </p:sp>
      <p:sp>
        <p:nvSpPr>
          <p:cNvPr id="3" name="textruta 2">
            <a:extLst>
              <a:ext uri="{FF2B5EF4-FFF2-40B4-BE49-F238E27FC236}">
                <a16:creationId xmlns:a16="http://schemas.microsoft.com/office/drawing/2014/main" id="{09393A4D-6C0C-1903-09BE-1E79FFAB7A11}"/>
              </a:ext>
            </a:extLst>
          </p:cNvPr>
          <p:cNvSpPr txBox="1"/>
          <p:nvPr/>
        </p:nvSpPr>
        <p:spPr>
          <a:xfrm>
            <a:off x="612426" y="3882056"/>
            <a:ext cx="4213123" cy="461665"/>
          </a:xfrm>
          <a:prstGeom prst="rect">
            <a:avLst/>
          </a:prstGeom>
          <a:noFill/>
        </p:spPr>
        <p:txBody>
          <a:bodyPr wrap="square" rtlCol="0">
            <a:spAutoFit/>
          </a:bodyPr>
          <a:lstStyle/>
          <a:p>
            <a:r>
              <a:rPr lang="sv-SE" sz="2400" b="1" dirty="0">
                <a:solidFill>
                  <a:schemeClr val="accent1"/>
                </a:solidFill>
                <a:latin typeface="Arial Narrow" panose="020B0606020202030204" pitchFamily="34" charset="0"/>
              </a:rPr>
              <a:t>Presentatör:</a:t>
            </a:r>
          </a:p>
        </p:txBody>
      </p:sp>
    </p:spTree>
    <p:extLst>
      <p:ext uri="{BB962C8B-B14F-4D97-AF65-F5344CB8AC3E}">
        <p14:creationId xmlns:p14="http://schemas.microsoft.com/office/powerpoint/2010/main" val="1490235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p:txBody>
          <a:bodyPr/>
          <a:lstStyle/>
          <a:p>
            <a:r>
              <a:rPr lang="en-US" dirty="0"/>
              <a:t>Your options:</a:t>
            </a:r>
          </a:p>
          <a:p>
            <a:pPr lvl="1"/>
            <a:r>
              <a:rPr lang="en-US" dirty="0"/>
              <a:t>Fill this text box with text</a:t>
            </a:r>
          </a:p>
          <a:p>
            <a:pPr lvl="1"/>
            <a:r>
              <a:rPr lang="en-US" dirty="0"/>
              <a:t>Fill this box with bullet points</a:t>
            </a:r>
          </a:p>
          <a:p>
            <a:pPr lvl="1"/>
            <a:r>
              <a:rPr lang="en-US" dirty="0"/>
              <a:t>Delete this box and insert a picture</a:t>
            </a:r>
          </a:p>
          <a:p>
            <a:pPr lvl="1"/>
            <a:r>
              <a:rPr lang="en-US" dirty="0"/>
              <a:t>Delete this box and insert a chart or graph</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0799" y="2316219"/>
            <a:ext cx="5918201" cy="4277087"/>
          </a:xfrm>
        </p:spPr>
        <p:txBody>
          <a:bodyPr>
            <a:normAutofit/>
          </a:bodyPr>
          <a:lstStyle/>
          <a:p>
            <a:pPr algn="ctr"/>
            <a:r>
              <a:rPr lang="en-GB" sz="3600" dirty="0"/>
              <a:t>Baltic Sea Action Network of Rotarians</a:t>
            </a:r>
          </a:p>
          <a:p>
            <a:pPr algn="ctr"/>
            <a:r>
              <a:rPr lang="en-GB" sz="3600" b="1" dirty="0">
                <a:hlinkClick r:id="rId3"/>
              </a:rPr>
              <a:t>www.basran.eu</a:t>
            </a:r>
            <a:br>
              <a:rPr lang="en-GB" sz="3600" b="1" dirty="0"/>
            </a:br>
            <a:br>
              <a:rPr lang="en-GB" sz="3600" b="1" dirty="0"/>
            </a:br>
            <a:endParaRPr lang="en-GB" sz="3600" b="1" dirty="0"/>
          </a:p>
          <a:p>
            <a:endParaRPr lang="en-US" dirty="0"/>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fld id="{97A94E25-127B-4C48-AF96-44BA7B823777}" type="slidenum">
              <a:rPr lang="en-US" smtClean="0"/>
              <a:pPr/>
              <a:t>10</a:t>
            </a:fld>
            <a:endParaRPr lang="en-US" dirty="0"/>
          </a:p>
        </p:txBody>
      </p:sp>
      <p:pic>
        <p:nvPicPr>
          <p:cNvPr id="6" name="Kuva 5" descr="Kuva, joka sisältää kohteen teksti, vesi, ulko&#10;&#10;Kuvaus luotu automaattisesti">
            <a:extLst>
              <a:ext uri="{FF2B5EF4-FFF2-40B4-BE49-F238E27FC236}">
                <a16:creationId xmlns:a16="http://schemas.microsoft.com/office/drawing/2014/main" id="{AFD7BBFB-1994-4617-AED0-E7618C6CE86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96000" y="-46181"/>
            <a:ext cx="6652491" cy="6950363"/>
          </a:xfrm>
          <a:prstGeom prst="rect">
            <a:avLst/>
          </a:prstGeom>
        </p:spPr>
      </p:pic>
    </p:spTree>
    <p:custDataLst>
      <p:tags r:id="rId1"/>
    </p:custDataLst>
    <p:extLst>
      <p:ext uri="{BB962C8B-B14F-4D97-AF65-F5344CB8AC3E}">
        <p14:creationId xmlns:p14="http://schemas.microsoft.com/office/powerpoint/2010/main" val="226677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B59C4-63E4-60DC-8EA7-49EFC0C92842}"/>
            </a:ext>
          </a:extLst>
        </p:cNvPr>
        <p:cNvGrpSpPr/>
        <p:nvPr/>
      </p:nvGrpSpPr>
      <p:grpSpPr>
        <a:xfrm>
          <a:off x="0" y="0"/>
          <a:ext cx="0" cy="0"/>
          <a:chOff x="0" y="0"/>
          <a:chExt cx="0" cy="0"/>
        </a:xfrm>
      </p:grpSpPr>
      <p:sp>
        <p:nvSpPr>
          <p:cNvPr id="7" name="Title 9">
            <a:extLst>
              <a:ext uri="{FF2B5EF4-FFF2-40B4-BE49-F238E27FC236}">
                <a16:creationId xmlns:a16="http://schemas.microsoft.com/office/drawing/2014/main" id="{E4C01C5C-AD1C-F305-FE0E-B719D311CAE1}"/>
              </a:ext>
            </a:extLst>
          </p:cNvPr>
          <p:cNvSpPr txBox="1">
            <a:spLocks/>
          </p:cNvSpPr>
          <p:nvPr/>
        </p:nvSpPr>
        <p:spPr>
          <a:xfrm>
            <a:off x="0" y="0"/>
            <a:ext cx="11988800" cy="1548133"/>
          </a:xfrm>
          <a:prstGeom prst="rect">
            <a:avLst/>
          </a:prstGeom>
          <a:solidFill>
            <a:schemeClr val="bg1"/>
          </a:solidFill>
        </p:spPr>
        <p:txBody>
          <a:bodyPr>
            <a:normAutofit fontScale="975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349250"/>
            <a:r>
              <a:rPr lang="en-US" b="0" i="1" dirty="0">
                <a:latin typeface="Arial Narrow" panose="020B0606020202030204" pitchFamily="34" charset="0"/>
              </a:rPr>
              <a:t>Baltic sea regional action network of Rotarians</a:t>
            </a:r>
            <a:r>
              <a:rPr lang="en-US" b="0" dirty="0">
                <a:latin typeface="Arial Narrow" panose="020B0606020202030204" pitchFamily="34" charset="0"/>
              </a:rPr>
              <a:t>,</a:t>
            </a:r>
            <a:br>
              <a:rPr lang="en-US" b="0" dirty="0">
                <a:latin typeface="Arial Narrow" panose="020B0606020202030204" pitchFamily="34" charset="0"/>
              </a:rPr>
            </a:br>
            <a:r>
              <a:rPr lang="en-US" b="0" dirty="0" err="1">
                <a:latin typeface="Arial Narrow" panose="020B0606020202030204" pitchFamily="34" charset="0"/>
              </a:rPr>
              <a:t>åtta</a:t>
            </a:r>
            <a:r>
              <a:rPr lang="en-US" b="0" dirty="0">
                <a:latin typeface="Arial Narrow" panose="020B0606020202030204" pitchFamily="34" charset="0"/>
              </a:rPr>
              <a:t> </a:t>
            </a:r>
            <a:r>
              <a:rPr lang="en-US" b="0" dirty="0" err="1">
                <a:latin typeface="Arial Narrow" panose="020B0606020202030204" pitchFamily="34" charset="0"/>
              </a:rPr>
              <a:t>länder</a:t>
            </a:r>
            <a:r>
              <a:rPr lang="en-US" b="0" dirty="0">
                <a:latin typeface="Arial Narrow" panose="020B0606020202030204" pitchFamily="34" charset="0"/>
              </a:rPr>
              <a:t> </a:t>
            </a:r>
            <a:r>
              <a:rPr lang="en-US" b="0" dirty="0" err="1">
                <a:latin typeface="Arial Narrow" panose="020B0606020202030204" pitchFamily="34" charset="0"/>
              </a:rPr>
              <a:t>i</a:t>
            </a:r>
            <a:r>
              <a:rPr lang="en-US" b="0" dirty="0">
                <a:latin typeface="Arial Narrow" panose="020B0606020202030204" pitchFamily="34" charset="0"/>
              </a:rPr>
              <a:t> zoner 15, 17 </a:t>
            </a:r>
            <a:r>
              <a:rPr lang="en-US" b="0" dirty="0" err="1">
                <a:latin typeface="Arial Narrow" panose="020B0606020202030204" pitchFamily="34" charset="0"/>
              </a:rPr>
              <a:t>och</a:t>
            </a:r>
            <a:r>
              <a:rPr lang="en-US" b="0" dirty="0">
                <a:latin typeface="Arial Narrow" panose="020B0606020202030204" pitchFamily="34" charset="0"/>
              </a:rPr>
              <a:t> 18</a:t>
            </a:r>
          </a:p>
        </p:txBody>
      </p:sp>
      <p:pic>
        <p:nvPicPr>
          <p:cNvPr id="12" name="Kuva 11" descr="Kuva, joka sisältää kohteen Fontti, teksti, Grafiikka, kuvakaappaus&#10;&#10;Tekoälyn generoima sisältö voi olla virheellistä.">
            <a:extLst>
              <a:ext uri="{FF2B5EF4-FFF2-40B4-BE49-F238E27FC236}">
                <a16:creationId xmlns:a16="http://schemas.microsoft.com/office/drawing/2014/main" id="{D66F0685-DE04-6FC2-29A3-9FBF54AB3A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82760" y="695708"/>
            <a:ext cx="3782576" cy="688849"/>
          </a:xfrm>
          <a:prstGeom prst="rect">
            <a:avLst/>
          </a:prstGeom>
        </p:spPr>
      </p:pic>
      <p:sp>
        <p:nvSpPr>
          <p:cNvPr id="9" name="TextBox 12">
            <a:extLst>
              <a:ext uri="{FF2B5EF4-FFF2-40B4-BE49-F238E27FC236}">
                <a16:creationId xmlns:a16="http://schemas.microsoft.com/office/drawing/2014/main" id="{2F40F2DB-F5CF-22DE-070F-8649E65F76D2}"/>
              </a:ext>
            </a:extLst>
          </p:cNvPr>
          <p:cNvSpPr txBox="1"/>
          <p:nvPr/>
        </p:nvSpPr>
        <p:spPr>
          <a:xfrm>
            <a:off x="224338" y="1871710"/>
            <a:ext cx="3115733" cy="4924425"/>
          </a:xfrm>
          <a:prstGeom prst="rect">
            <a:avLst/>
          </a:prstGeom>
          <a:noFill/>
        </p:spPr>
        <p:txBody>
          <a:bodyPr wrap="square" lIns="0" tIns="0" rIns="0" bIns="0" rtlCol="0">
            <a:spAutoFit/>
          </a:bodyPr>
          <a:lstStyle/>
          <a:p>
            <a:pPr algn="ctr"/>
            <a:r>
              <a:rPr lang="en-US" sz="2400" b="1" dirty="0">
                <a:solidFill>
                  <a:schemeClr val="bg1"/>
                </a:solidFill>
                <a:latin typeface="Arial Narrow" panose="020B0606020202030204" pitchFamily="34" charset="0"/>
                <a:ea typeface="Arial" charset="0"/>
                <a:cs typeface="Arial" panose="020B0604020202020204" pitchFamily="34" charset="0"/>
              </a:rPr>
              <a:t>VEM?</a:t>
            </a:r>
          </a:p>
          <a:p>
            <a:pPr algn="ctr"/>
            <a:r>
              <a:rPr lang="en-US" sz="2400" dirty="0" err="1">
                <a:solidFill>
                  <a:schemeClr val="bg1"/>
                </a:solidFill>
                <a:latin typeface="Arial Narrow" panose="020B0606020202030204" pitchFamily="34" charset="0"/>
                <a:ea typeface="Arial" charset="0"/>
                <a:cs typeface="Arial" panose="020B0604020202020204" pitchFamily="34" charset="0"/>
              </a:rPr>
              <a:t>Rotarydistrikt</a:t>
            </a:r>
            <a:r>
              <a:rPr lang="en-US" sz="2400" dirty="0">
                <a:solidFill>
                  <a:schemeClr val="bg1"/>
                </a:solidFill>
                <a:latin typeface="Arial Narrow" panose="020B0606020202030204" pitchFamily="34" charset="0"/>
                <a:ea typeface="Arial" charset="0"/>
                <a:cs typeface="Arial" panose="020B0604020202020204" pitchFamily="34" charset="0"/>
              </a:rPr>
              <a:t>, </a:t>
            </a:r>
            <a:r>
              <a:rPr lang="en-US" sz="2400" dirty="0" err="1">
                <a:solidFill>
                  <a:schemeClr val="bg1"/>
                </a:solidFill>
                <a:latin typeface="Arial Narrow" panose="020B0606020202030204" pitchFamily="34" charset="0"/>
                <a:ea typeface="Arial" charset="0"/>
                <a:cs typeface="Arial" panose="020B0604020202020204" pitchFamily="34" charset="0"/>
              </a:rPr>
              <a:t>klubbar</a:t>
            </a:r>
            <a:r>
              <a:rPr lang="en-US" sz="2400" dirty="0">
                <a:solidFill>
                  <a:schemeClr val="bg1"/>
                </a:solidFill>
                <a:latin typeface="Arial Narrow" panose="020B0606020202030204" pitchFamily="34" charset="0"/>
                <a:ea typeface="Arial" charset="0"/>
                <a:cs typeface="Arial" panose="020B0604020202020204" pitchFamily="34" charset="0"/>
              </a:rPr>
              <a:t> </a:t>
            </a:r>
            <a:r>
              <a:rPr lang="en-US" sz="2400" dirty="0" err="1">
                <a:solidFill>
                  <a:schemeClr val="bg1"/>
                </a:solidFill>
                <a:latin typeface="Arial Narrow" panose="020B0606020202030204" pitchFamily="34" charset="0"/>
                <a:ea typeface="Arial" charset="0"/>
                <a:cs typeface="Arial" panose="020B0604020202020204" pitchFamily="34" charset="0"/>
              </a:rPr>
              <a:t>och</a:t>
            </a:r>
            <a:r>
              <a:rPr lang="en-US" sz="2400" dirty="0">
                <a:solidFill>
                  <a:schemeClr val="bg1"/>
                </a:solidFill>
                <a:latin typeface="Arial Narrow" panose="020B0606020202030204" pitchFamily="34" charset="0"/>
                <a:ea typeface="Arial" charset="0"/>
                <a:cs typeface="Arial" panose="020B0604020202020204" pitchFamily="34" charset="0"/>
              </a:rPr>
              <a:t> </a:t>
            </a:r>
            <a:r>
              <a:rPr lang="en-US" sz="2400" dirty="0" err="1">
                <a:solidFill>
                  <a:schemeClr val="bg1"/>
                </a:solidFill>
                <a:latin typeface="Arial Narrow" panose="020B0606020202030204" pitchFamily="34" charset="0"/>
                <a:ea typeface="Arial" charset="0"/>
                <a:cs typeface="Arial" panose="020B0604020202020204" pitchFamily="34" charset="0"/>
              </a:rPr>
              <a:t>medlemmar</a:t>
            </a:r>
            <a:r>
              <a:rPr lang="en-US" sz="2400" dirty="0">
                <a:solidFill>
                  <a:schemeClr val="bg1"/>
                </a:solidFill>
                <a:latin typeface="Arial Narrow" panose="020B0606020202030204" pitchFamily="34" charset="0"/>
                <a:ea typeface="Arial" charset="0"/>
                <a:cs typeface="Arial" panose="020B0604020202020204" pitchFamily="34" charset="0"/>
              </a:rPr>
              <a:t> </a:t>
            </a:r>
            <a:r>
              <a:rPr lang="en-US" sz="2400" dirty="0" err="1">
                <a:solidFill>
                  <a:schemeClr val="bg1"/>
                </a:solidFill>
                <a:latin typeface="Arial Narrow" panose="020B0606020202030204" pitchFamily="34" charset="0"/>
                <a:ea typeface="Arial" charset="0"/>
                <a:cs typeface="Arial" panose="020B0604020202020204" pitchFamily="34" charset="0"/>
              </a:rPr>
              <a:t>i</a:t>
            </a:r>
            <a:endParaRPr lang="en-US" sz="2400" dirty="0">
              <a:solidFill>
                <a:schemeClr val="bg1"/>
              </a:solidFill>
              <a:latin typeface="Arial Narrow" panose="020B0606020202030204" pitchFamily="34" charset="0"/>
              <a:ea typeface="Arial" charset="0"/>
              <a:cs typeface="Arial" panose="020B0604020202020204" pitchFamily="34" charset="0"/>
            </a:endParaRPr>
          </a:p>
          <a:p>
            <a:pPr algn="ctr"/>
            <a:endParaRPr lang="en-US" sz="2400" dirty="0">
              <a:solidFill>
                <a:schemeClr val="bg1"/>
              </a:solidFill>
              <a:latin typeface="Arial Narrow" panose="020B0606020202030204" pitchFamily="34" charset="0"/>
              <a:ea typeface="Arial" charset="0"/>
              <a:cs typeface="Arial" panose="020B0604020202020204" pitchFamily="34" charset="0"/>
            </a:endParaRPr>
          </a:p>
          <a:p>
            <a:pPr algn="ctr"/>
            <a:r>
              <a:rPr lang="en-US" sz="2400" dirty="0">
                <a:solidFill>
                  <a:schemeClr val="bg1"/>
                </a:solidFill>
                <a:latin typeface="Arial Narrow" panose="020B0606020202030204" pitchFamily="34" charset="0"/>
                <a:ea typeface="Arial" charset="0"/>
                <a:cs typeface="Arial" panose="020B0604020202020204" pitchFamily="34" charset="0"/>
              </a:rPr>
              <a:t>Zon 15: </a:t>
            </a:r>
            <a:r>
              <a:rPr lang="en-US" sz="2400" dirty="0" err="1">
                <a:solidFill>
                  <a:schemeClr val="bg1"/>
                </a:solidFill>
                <a:latin typeface="Arial Narrow" panose="020B0606020202030204" pitchFamily="34" charset="0"/>
                <a:ea typeface="Arial" charset="0"/>
                <a:cs typeface="Arial" panose="020B0604020202020204" pitchFamily="34" charset="0"/>
              </a:rPr>
              <a:t>Tyskalnd</a:t>
            </a:r>
            <a:endParaRPr lang="en-US" sz="2400" dirty="0">
              <a:solidFill>
                <a:schemeClr val="bg1"/>
              </a:solidFill>
              <a:latin typeface="Arial Narrow" panose="020B0606020202030204" pitchFamily="34" charset="0"/>
              <a:ea typeface="Arial" charset="0"/>
              <a:cs typeface="Arial" panose="020B0604020202020204" pitchFamily="34" charset="0"/>
            </a:endParaRPr>
          </a:p>
          <a:p>
            <a:pPr algn="ctr"/>
            <a:endParaRPr lang="en-US" sz="2400" dirty="0">
              <a:solidFill>
                <a:schemeClr val="bg1"/>
              </a:solidFill>
              <a:latin typeface="Arial Narrow" panose="020B0606020202030204" pitchFamily="34" charset="0"/>
              <a:ea typeface="Arial" charset="0"/>
              <a:cs typeface="Arial" panose="020B0604020202020204" pitchFamily="34" charset="0"/>
            </a:endParaRPr>
          </a:p>
          <a:p>
            <a:pPr algn="ctr"/>
            <a:r>
              <a:rPr lang="en-US" sz="2400" dirty="0">
                <a:solidFill>
                  <a:schemeClr val="bg1"/>
                </a:solidFill>
                <a:latin typeface="Arial Narrow" panose="020B0606020202030204" pitchFamily="34" charset="0"/>
                <a:ea typeface="Arial" charset="0"/>
                <a:cs typeface="Arial" panose="020B0604020202020204" pitchFamily="34" charset="0"/>
              </a:rPr>
              <a:t>Zon 17: </a:t>
            </a:r>
            <a:r>
              <a:rPr lang="en-US" sz="2400" dirty="0" err="1">
                <a:solidFill>
                  <a:schemeClr val="bg1"/>
                </a:solidFill>
                <a:latin typeface="Arial Narrow" panose="020B0606020202030204" pitchFamily="34" charset="0"/>
                <a:ea typeface="Arial" charset="0"/>
                <a:cs typeface="Arial" panose="020B0604020202020204" pitchFamily="34" charset="0"/>
              </a:rPr>
              <a:t>Estland</a:t>
            </a:r>
            <a:r>
              <a:rPr lang="en-US" sz="2400" dirty="0">
                <a:solidFill>
                  <a:schemeClr val="bg1"/>
                </a:solidFill>
                <a:latin typeface="Arial Narrow" panose="020B0606020202030204" pitchFamily="34" charset="0"/>
                <a:ea typeface="Arial" charset="0"/>
                <a:cs typeface="Arial" panose="020B0604020202020204" pitchFamily="34" charset="0"/>
              </a:rPr>
              <a:t>, Finland, </a:t>
            </a:r>
            <a:r>
              <a:rPr lang="en-US" sz="2400" dirty="0" err="1">
                <a:solidFill>
                  <a:schemeClr val="bg1"/>
                </a:solidFill>
                <a:latin typeface="Arial Narrow" panose="020B0606020202030204" pitchFamily="34" charset="0"/>
                <a:ea typeface="Arial" charset="0"/>
                <a:cs typeface="Arial" panose="020B0604020202020204" pitchFamily="34" charset="0"/>
              </a:rPr>
              <a:t>Lettland</a:t>
            </a:r>
            <a:r>
              <a:rPr lang="en-US" sz="2400" dirty="0">
                <a:solidFill>
                  <a:schemeClr val="bg1"/>
                </a:solidFill>
                <a:latin typeface="Arial Narrow" panose="020B0606020202030204" pitchFamily="34" charset="0"/>
                <a:ea typeface="Arial" charset="0"/>
                <a:cs typeface="Arial" panose="020B0604020202020204" pitchFamily="34" charset="0"/>
              </a:rPr>
              <a:t>, Sverige.</a:t>
            </a:r>
          </a:p>
          <a:p>
            <a:pPr algn="ctr"/>
            <a:endParaRPr lang="en-US" sz="2400" dirty="0">
              <a:solidFill>
                <a:schemeClr val="bg1"/>
              </a:solidFill>
              <a:latin typeface="Arial Narrow" panose="020B0606020202030204" pitchFamily="34" charset="0"/>
              <a:ea typeface="Arial" charset="0"/>
              <a:cs typeface="Arial" panose="020B0604020202020204" pitchFamily="34" charset="0"/>
            </a:endParaRPr>
          </a:p>
          <a:p>
            <a:pPr algn="ctr"/>
            <a:r>
              <a:rPr lang="en-US" sz="2400" dirty="0">
                <a:solidFill>
                  <a:schemeClr val="bg1"/>
                </a:solidFill>
                <a:latin typeface="Arial Narrow" panose="020B0606020202030204" pitchFamily="34" charset="0"/>
                <a:ea typeface="Arial" charset="0"/>
                <a:cs typeface="Arial" panose="020B0604020202020204" pitchFamily="34" charset="0"/>
              </a:rPr>
              <a:t>Zon 18: Danmark, </a:t>
            </a:r>
          </a:p>
          <a:p>
            <a:pPr algn="ctr"/>
            <a:r>
              <a:rPr lang="en-US" sz="2400" dirty="0" err="1">
                <a:solidFill>
                  <a:schemeClr val="bg1"/>
                </a:solidFill>
                <a:latin typeface="Arial Narrow" panose="020B0606020202030204" pitchFamily="34" charset="0"/>
                <a:ea typeface="Arial" charset="0"/>
                <a:cs typeface="Arial" panose="020B0604020202020204" pitchFamily="34" charset="0"/>
              </a:rPr>
              <a:t>Litauen</a:t>
            </a:r>
            <a:r>
              <a:rPr lang="en-US" sz="2400" dirty="0">
                <a:solidFill>
                  <a:schemeClr val="bg1"/>
                </a:solidFill>
                <a:latin typeface="Arial Narrow" panose="020B0606020202030204" pitchFamily="34" charset="0"/>
                <a:ea typeface="Arial" charset="0"/>
                <a:cs typeface="Arial" panose="020B0604020202020204" pitchFamily="34" charset="0"/>
              </a:rPr>
              <a:t>, Polen</a:t>
            </a:r>
          </a:p>
          <a:p>
            <a:pPr algn="ctr"/>
            <a:endParaRPr lang="en-US" sz="2400" dirty="0">
              <a:solidFill>
                <a:schemeClr val="bg1"/>
              </a:solidFill>
              <a:latin typeface="Arial Narrow" panose="020B0606020202030204" pitchFamily="34" charset="0"/>
              <a:ea typeface="Arial" charset="0"/>
              <a:cs typeface="Arial" panose="020B0604020202020204" pitchFamily="34" charset="0"/>
            </a:endParaRPr>
          </a:p>
          <a:p>
            <a:pPr algn="ctr"/>
            <a:r>
              <a:rPr lang="en-US" sz="1400" dirty="0">
                <a:solidFill>
                  <a:schemeClr val="bg1"/>
                </a:solidFill>
                <a:latin typeface="Arial Narrow" panose="020B0606020202030204" pitchFamily="34" charset="0"/>
                <a:ea typeface="Arial" charset="0"/>
                <a:cs typeface="Arial" panose="020B0604020202020204" pitchFamily="34" charset="0"/>
              </a:rPr>
              <a:t>Karta: HELCOM (Catchment area, administrative boundaries)</a:t>
            </a:r>
          </a:p>
        </p:txBody>
      </p:sp>
      <p:pic>
        <p:nvPicPr>
          <p:cNvPr id="10" name="Kuva 8" descr="Kuva, joka sisältää kohteen kartta, teksti, atlas&#10;&#10;Tekoälyn generoima sisältö voi olla virheellistä.">
            <a:extLst>
              <a:ext uri="{FF2B5EF4-FFF2-40B4-BE49-F238E27FC236}">
                <a16:creationId xmlns:a16="http://schemas.microsoft.com/office/drawing/2014/main" id="{FD1AB212-55C4-87F6-4983-1001F61FDF9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52753" y="1548133"/>
            <a:ext cx="8739247" cy="5293757"/>
          </a:xfrm>
          <a:prstGeom prst="rect">
            <a:avLst/>
          </a:prstGeom>
        </p:spPr>
      </p:pic>
    </p:spTree>
    <p:custDataLst>
      <p:tags r:id="rId1"/>
    </p:custDataLst>
    <p:extLst>
      <p:ext uri="{BB962C8B-B14F-4D97-AF65-F5344CB8AC3E}">
        <p14:creationId xmlns:p14="http://schemas.microsoft.com/office/powerpoint/2010/main" val="305473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014EBBF-0834-275D-47E7-C1A9D948A78C}"/>
              </a:ext>
            </a:extLst>
          </p:cNvPr>
          <p:cNvSpPr>
            <a:spLocks noGrp="1"/>
          </p:cNvSpPr>
          <p:nvPr>
            <p:ph type="title"/>
          </p:nvPr>
        </p:nvSpPr>
        <p:spPr>
          <a:xfrm>
            <a:off x="304800" y="-347983"/>
            <a:ext cx="11506200" cy="1540042"/>
          </a:xfrm>
        </p:spPr>
        <p:txBody>
          <a:bodyPr/>
          <a:lstStyle/>
          <a:p>
            <a:r>
              <a:rPr lang="fi-FI" sz="3600" dirty="0" err="1"/>
              <a:t>SYftet</a:t>
            </a:r>
            <a:endParaRPr lang="fi-FI" sz="3600" dirty="0"/>
          </a:p>
        </p:txBody>
      </p:sp>
      <p:sp>
        <p:nvSpPr>
          <p:cNvPr id="8" name="Tekstiruutu 7">
            <a:extLst>
              <a:ext uri="{FF2B5EF4-FFF2-40B4-BE49-F238E27FC236}">
                <a16:creationId xmlns:a16="http://schemas.microsoft.com/office/drawing/2014/main" id="{C613AF64-EF1C-45CF-F807-F59EA640E8BD}"/>
              </a:ext>
            </a:extLst>
          </p:cNvPr>
          <p:cNvSpPr txBox="1"/>
          <p:nvPr/>
        </p:nvSpPr>
        <p:spPr>
          <a:xfrm>
            <a:off x="83049" y="1735304"/>
            <a:ext cx="6663191" cy="5016758"/>
          </a:xfrm>
          <a:prstGeom prst="rect">
            <a:avLst/>
          </a:prstGeom>
          <a:noFill/>
        </p:spPr>
        <p:txBody>
          <a:bodyPr wrap="square">
            <a:spAutoFit/>
          </a:bodyPr>
          <a:lstStyle/>
          <a:p>
            <a:pPr marL="285750" indent="-285750">
              <a:spcBef>
                <a:spcPts val="1800"/>
              </a:spcBef>
              <a:buFont typeface="Wingdings" panose="05000000000000000000" pitchFamily="2" charset="2"/>
              <a:buChar char="Ø"/>
            </a:pPr>
            <a:r>
              <a:rPr lang="sv-SE" sz="2000" dirty="0">
                <a:solidFill>
                  <a:srgbClr val="002060"/>
                </a:solidFill>
                <a:latin typeface="Arial Narrow" panose="020B0606020202030204" pitchFamily="34" charset="0"/>
              </a:rPr>
              <a:t>BASRAN står för </a:t>
            </a:r>
            <a:r>
              <a:rPr lang="sv-SE" sz="2000" i="1" dirty="0">
                <a:solidFill>
                  <a:srgbClr val="002060"/>
                </a:solidFill>
                <a:latin typeface="Arial Narrow" panose="020B0606020202030204" pitchFamily="34" charset="0"/>
              </a:rPr>
              <a:t>Baltic Sea Regional Action </a:t>
            </a:r>
            <a:r>
              <a:rPr lang="sv-SE" sz="2000" i="1" dirty="0" err="1">
                <a:solidFill>
                  <a:srgbClr val="002060"/>
                </a:solidFill>
                <a:latin typeface="Arial Narrow" panose="020B0606020202030204" pitchFamily="34" charset="0"/>
              </a:rPr>
              <a:t>Network</a:t>
            </a:r>
            <a:r>
              <a:rPr lang="sv-SE" sz="2000" i="1" dirty="0">
                <a:solidFill>
                  <a:srgbClr val="002060"/>
                </a:solidFill>
                <a:latin typeface="Arial Narrow" panose="020B0606020202030204" pitchFamily="34" charset="0"/>
              </a:rPr>
              <a:t> </a:t>
            </a:r>
            <a:r>
              <a:rPr lang="sv-SE" sz="2000" i="1" dirty="0" err="1">
                <a:solidFill>
                  <a:srgbClr val="002060"/>
                </a:solidFill>
                <a:latin typeface="Arial Narrow" panose="020B0606020202030204" pitchFamily="34" charset="0"/>
              </a:rPr>
              <a:t>of</a:t>
            </a:r>
            <a:r>
              <a:rPr lang="sv-SE" sz="2000" i="1" dirty="0">
                <a:solidFill>
                  <a:srgbClr val="002060"/>
                </a:solidFill>
                <a:latin typeface="Arial Narrow" panose="020B0606020202030204" pitchFamily="34" charset="0"/>
              </a:rPr>
              <a:t> Rotarians</a:t>
            </a:r>
            <a:r>
              <a:rPr lang="sv-SE" sz="2000" dirty="0">
                <a:solidFill>
                  <a:srgbClr val="002060"/>
                </a:solidFill>
                <a:latin typeface="Arial Narrow" panose="020B0606020202030204" pitchFamily="34" charset="0"/>
              </a:rPr>
              <a:t> och är ett gränsöverskridande samarbete mellan Rotarydistrikt, klubbar och medlemmar i just nu </a:t>
            </a:r>
            <a:r>
              <a:rPr lang="sv-SE" sz="2000" dirty="0">
                <a:solidFill>
                  <a:srgbClr val="FF0000"/>
                </a:solidFill>
                <a:latin typeface="Arial Narrow" panose="020B0606020202030204" pitchFamily="34" charset="0"/>
              </a:rPr>
              <a:t>8 länder och 18 distrikt</a:t>
            </a:r>
            <a:r>
              <a:rPr lang="sv-SE" sz="2000" dirty="0">
                <a:solidFill>
                  <a:srgbClr val="002060"/>
                </a:solidFill>
                <a:latin typeface="Arial Narrow" panose="020B0606020202030204" pitchFamily="34" charset="0"/>
              </a:rPr>
              <a:t> runt Östersjön med ca </a:t>
            </a:r>
            <a:r>
              <a:rPr lang="sv-SE" sz="2000" dirty="0">
                <a:solidFill>
                  <a:srgbClr val="FF0000"/>
                </a:solidFill>
                <a:latin typeface="Arial Narrow" panose="020B0606020202030204" pitchFamily="34" charset="0"/>
              </a:rPr>
              <a:t>1 200 rotaryklubbar </a:t>
            </a:r>
            <a:r>
              <a:rPr lang="sv-SE" sz="2000" dirty="0">
                <a:solidFill>
                  <a:srgbClr val="16468F"/>
                </a:solidFill>
                <a:latin typeface="Arial Narrow" panose="020B0606020202030204" pitchFamily="34" charset="0"/>
              </a:rPr>
              <a:t>och ca</a:t>
            </a:r>
            <a:r>
              <a:rPr lang="sv-SE" sz="2000" dirty="0">
                <a:solidFill>
                  <a:srgbClr val="FF0000"/>
                </a:solidFill>
                <a:latin typeface="Arial Narrow" panose="020B0606020202030204" pitchFamily="34" charset="0"/>
              </a:rPr>
              <a:t> 41 000 medlemmar </a:t>
            </a:r>
            <a:r>
              <a:rPr lang="sv-SE" sz="2000" dirty="0">
                <a:solidFill>
                  <a:srgbClr val="002060"/>
                </a:solidFill>
                <a:latin typeface="Arial Narrow" panose="020B0606020202030204" pitchFamily="34" charset="0"/>
              </a:rPr>
              <a:t>(f.n. ingår inte Ryssland i BASRAN).</a:t>
            </a:r>
          </a:p>
          <a:p>
            <a:pPr marL="285750" indent="-285750">
              <a:spcBef>
                <a:spcPts val="1800"/>
              </a:spcBef>
              <a:buFont typeface="Wingdings" panose="05000000000000000000" pitchFamily="2" charset="2"/>
              <a:buChar char="Ø"/>
            </a:pPr>
            <a:r>
              <a:rPr lang="sv-SE" sz="2000" dirty="0">
                <a:solidFill>
                  <a:srgbClr val="002060"/>
                </a:solidFill>
                <a:latin typeface="Arial Narrow" panose="020B0606020202030204" pitchFamily="34" charset="0"/>
              </a:rPr>
              <a:t>BASRAN </a:t>
            </a:r>
            <a:r>
              <a:rPr lang="sv-SE" sz="2000" dirty="0">
                <a:solidFill>
                  <a:srgbClr val="FF0000"/>
                </a:solidFill>
                <a:latin typeface="Arial Narrow" panose="020B0606020202030204" pitchFamily="34" charset="0"/>
              </a:rPr>
              <a:t>etablerades i Finland 2019</a:t>
            </a:r>
            <a:r>
              <a:rPr lang="sv-SE" sz="2000" dirty="0">
                <a:solidFill>
                  <a:srgbClr val="002060"/>
                </a:solidFill>
                <a:latin typeface="Arial Narrow" panose="020B0606020202030204" pitchFamily="34" charset="0"/>
              </a:rPr>
              <a:t>. Finland var ordförandeland 2019-21, Polen 2021-23 och Sverige 2023-25.</a:t>
            </a:r>
          </a:p>
          <a:p>
            <a:pPr marL="285750" indent="-285750">
              <a:spcBef>
                <a:spcPts val="1800"/>
              </a:spcBef>
              <a:buFont typeface="Wingdings" panose="05000000000000000000" pitchFamily="2" charset="2"/>
              <a:buChar char="Ø"/>
            </a:pPr>
            <a:r>
              <a:rPr lang="sv-SE" sz="2000" dirty="0">
                <a:solidFill>
                  <a:srgbClr val="002060"/>
                </a:solidFill>
                <a:latin typeface="Arial Narrow" panose="020B0606020202030204" pitchFamily="34" charset="0"/>
              </a:rPr>
              <a:t>BASRAN är ett nätverk av frivilliga medlemmar, som är entusiastiska över att </a:t>
            </a:r>
            <a:r>
              <a:rPr lang="sv-SE" sz="2000" dirty="0">
                <a:solidFill>
                  <a:srgbClr val="FF0000"/>
                </a:solidFill>
                <a:latin typeface="Arial Narrow" panose="020B0606020202030204" pitchFamily="34" charset="0"/>
              </a:rPr>
              <a:t>bidra till att förbättra Östersjöns tillstånd</a:t>
            </a:r>
            <a:r>
              <a:rPr lang="sv-SE" sz="2000" dirty="0">
                <a:solidFill>
                  <a:srgbClr val="002060"/>
                </a:solidFill>
                <a:latin typeface="Arial Narrow" panose="020B0606020202030204" pitchFamily="34" charset="0"/>
              </a:rPr>
              <a:t>.</a:t>
            </a:r>
          </a:p>
          <a:p>
            <a:pPr marL="285750" indent="-285750">
              <a:spcBef>
                <a:spcPts val="1800"/>
              </a:spcBef>
              <a:buFont typeface="Wingdings" panose="05000000000000000000" pitchFamily="2" charset="2"/>
              <a:buChar char="Ø"/>
            </a:pPr>
            <a:r>
              <a:rPr lang="sv-SE" sz="2000" dirty="0">
                <a:solidFill>
                  <a:srgbClr val="002060"/>
                </a:solidFill>
                <a:latin typeface="Arial Narrow" panose="020B0606020202030204" pitchFamily="34" charset="0"/>
              </a:rPr>
              <a:t>De lokala klubbarna runt Östersjön kan </a:t>
            </a:r>
            <a:r>
              <a:rPr lang="sv-SE" sz="2000" dirty="0">
                <a:solidFill>
                  <a:srgbClr val="FF0000"/>
                </a:solidFill>
                <a:latin typeface="Arial Narrow" panose="020B0606020202030204" pitchFamily="34" charset="0"/>
              </a:rPr>
              <a:t>tillsammans med partners bidra till förbättringar.</a:t>
            </a:r>
          </a:p>
          <a:p>
            <a:pPr marL="285750" indent="-285750">
              <a:spcBef>
                <a:spcPts val="1800"/>
              </a:spcBef>
              <a:buFont typeface="Wingdings" panose="05000000000000000000" pitchFamily="2" charset="2"/>
              <a:buChar char="Ø"/>
            </a:pPr>
            <a:r>
              <a:rPr lang="sv-SE" sz="2000" dirty="0">
                <a:solidFill>
                  <a:srgbClr val="002060"/>
                </a:solidFill>
                <a:latin typeface="Arial Narrow" panose="020B0606020202030204" pitchFamily="34" charset="0"/>
              </a:rPr>
              <a:t>Koncentrerar sig på </a:t>
            </a:r>
            <a:r>
              <a:rPr lang="sv-SE" sz="2000" dirty="0">
                <a:solidFill>
                  <a:srgbClr val="FF0000"/>
                </a:solidFill>
                <a:latin typeface="Arial Narrow" panose="020B0606020202030204" pitchFamily="34" charset="0"/>
              </a:rPr>
              <a:t>miljö- och hållbarhetsfrågor i Östersjön och dess avrinningsområde</a:t>
            </a:r>
            <a:r>
              <a:rPr lang="sv-SE" sz="2000" dirty="0">
                <a:solidFill>
                  <a:srgbClr val="002060"/>
                </a:solidFill>
                <a:latin typeface="Arial Narrow" panose="020B0606020202030204" pitchFamily="34" charset="0"/>
              </a:rPr>
              <a:t>.</a:t>
            </a:r>
            <a:endParaRPr lang="en-GB" sz="2000" dirty="0">
              <a:solidFill>
                <a:srgbClr val="002060"/>
              </a:solidFill>
              <a:latin typeface="Arial Narrow" panose="020B0606020202030204" pitchFamily="34" charset="0"/>
            </a:endParaRPr>
          </a:p>
        </p:txBody>
      </p:sp>
      <p:pic>
        <p:nvPicPr>
          <p:cNvPr id="7" name="Kuva 5">
            <a:extLst>
              <a:ext uri="{FF2B5EF4-FFF2-40B4-BE49-F238E27FC236}">
                <a16:creationId xmlns:a16="http://schemas.microsoft.com/office/drawing/2014/main" id="{B1773F17-E908-B748-BA8F-75B2EB500FE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69119" y="103007"/>
            <a:ext cx="5318081" cy="1316719"/>
          </a:xfrm>
          <a:prstGeom prst="rect">
            <a:avLst/>
          </a:prstGeom>
        </p:spPr>
      </p:pic>
      <p:pic>
        <p:nvPicPr>
          <p:cNvPr id="9" name="Platshållare för innehåll 4">
            <a:extLst>
              <a:ext uri="{FF2B5EF4-FFF2-40B4-BE49-F238E27FC236}">
                <a16:creationId xmlns:a16="http://schemas.microsoft.com/office/drawing/2014/main" id="{0450D182-0156-0D44-AA1E-027EA753475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2"/>
          <a:stretch/>
        </p:blipFill>
        <p:spPr>
          <a:xfrm>
            <a:off x="6895610" y="1528011"/>
            <a:ext cx="5346143" cy="532998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46855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0EA7FC4-8E21-2CB2-E6F8-7BE360CDF49D}"/>
              </a:ext>
            </a:extLst>
          </p:cNvPr>
          <p:cNvSpPr>
            <a:spLocks noGrp="1"/>
          </p:cNvSpPr>
          <p:nvPr>
            <p:ph type="title"/>
          </p:nvPr>
        </p:nvSpPr>
        <p:spPr>
          <a:xfrm>
            <a:off x="380999" y="-570935"/>
            <a:ext cx="11506200" cy="1735706"/>
          </a:xfrm>
        </p:spPr>
        <p:txBody>
          <a:bodyPr>
            <a:normAutofit/>
          </a:bodyPr>
          <a:lstStyle/>
          <a:p>
            <a:r>
              <a:rPr lang="fi-FI" sz="3200" dirty="0" err="1"/>
              <a:t>aktiviteter</a:t>
            </a:r>
            <a:endParaRPr lang="en-FI" sz="3200" dirty="0"/>
          </a:p>
        </p:txBody>
      </p:sp>
      <p:sp>
        <p:nvSpPr>
          <p:cNvPr id="3" name="Sisällön paikkamerkki 2">
            <a:extLst>
              <a:ext uri="{FF2B5EF4-FFF2-40B4-BE49-F238E27FC236}">
                <a16:creationId xmlns:a16="http://schemas.microsoft.com/office/drawing/2014/main" id="{6EE1F084-6662-2C49-1FE5-0608AD4A9104}"/>
              </a:ext>
            </a:extLst>
          </p:cNvPr>
          <p:cNvSpPr>
            <a:spLocks noGrp="1"/>
          </p:cNvSpPr>
          <p:nvPr>
            <p:ph idx="1"/>
          </p:nvPr>
        </p:nvSpPr>
        <p:spPr>
          <a:xfrm>
            <a:off x="164177" y="1618700"/>
            <a:ext cx="8429006" cy="4898634"/>
          </a:xfrm>
        </p:spPr>
        <p:txBody>
          <a:bodyPr>
            <a:normAutofit fontScale="25000" lnSpcReduction="20000"/>
          </a:bodyPr>
          <a:lstStyle/>
          <a:p>
            <a:pPr marL="0" indent="0">
              <a:buNone/>
            </a:pPr>
            <a:endParaRPr lang="fi-FI" sz="2600" b="1" dirty="0"/>
          </a:p>
          <a:p>
            <a:pPr>
              <a:lnSpc>
                <a:spcPct val="120000"/>
              </a:lnSpc>
              <a:spcBef>
                <a:spcPts val="600"/>
              </a:spcBef>
              <a:buFont typeface="Wingdings" panose="05000000000000000000" pitchFamily="2" charset="2"/>
              <a:buChar char="Ø"/>
              <a:tabLst>
                <a:tab pos="396875" algn="l"/>
              </a:tabLst>
            </a:pPr>
            <a:r>
              <a:rPr lang="sv-SE" sz="8000" dirty="0">
                <a:solidFill>
                  <a:srgbClr val="002060"/>
                </a:solidFill>
                <a:latin typeface="Arial Narrow" panose="020B0606020202030204" pitchFamily="34" charset="0"/>
              </a:rPr>
              <a:t>BASRAN är ett öppet nätverk. Det finns </a:t>
            </a:r>
            <a:r>
              <a:rPr lang="sv-SE" sz="8000" dirty="0">
                <a:solidFill>
                  <a:srgbClr val="FF0000"/>
                </a:solidFill>
                <a:latin typeface="Arial Narrow" panose="020B0606020202030204" pitchFamily="34" charset="0"/>
              </a:rPr>
              <a:t>ingen medlemsavgift</a:t>
            </a:r>
            <a:r>
              <a:rPr lang="sv-SE" sz="8000" dirty="0">
                <a:solidFill>
                  <a:srgbClr val="16468F"/>
                </a:solidFill>
                <a:latin typeface="Arial Narrow" panose="020B0606020202030204" pitchFamily="34" charset="0"/>
              </a:rPr>
              <a:t>. </a:t>
            </a:r>
          </a:p>
          <a:p>
            <a:pPr>
              <a:lnSpc>
                <a:spcPct val="120000"/>
              </a:lnSpc>
              <a:spcBef>
                <a:spcPts val="600"/>
              </a:spcBef>
              <a:buFont typeface="Wingdings" panose="05000000000000000000" pitchFamily="2" charset="2"/>
              <a:buChar char="Ø"/>
              <a:tabLst>
                <a:tab pos="396875" algn="l"/>
              </a:tabLst>
            </a:pPr>
            <a:r>
              <a:rPr lang="sv-SE" sz="8000" dirty="0">
                <a:solidFill>
                  <a:srgbClr val="002060"/>
                </a:solidFill>
                <a:latin typeface="Arial Narrow" panose="020B0606020202030204" pitchFamily="34" charset="0"/>
              </a:rPr>
              <a:t>Som medlem får du nyhetsbrev och inbjudningar.</a:t>
            </a:r>
          </a:p>
          <a:p>
            <a:pPr>
              <a:lnSpc>
                <a:spcPct val="120000"/>
              </a:lnSpc>
              <a:spcBef>
                <a:spcPts val="600"/>
              </a:spcBef>
              <a:buFont typeface="Wingdings" panose="05000000000000000000" pitchFamily="2" charset="2"/>
              <a:buChar char="Ø"/>
              <a:tabLst>
                <a:tab pos="396875" algn="l"/>
              </a:tabLst>
            </a:pPr>
            <a:r>
              <a:rPr lang="sv-SE" sz="8000" dirty="0">
                <a:solidFill>
                  <a:srgbClr val="002060"/>
                </a:solidFill>
                <a:latin typeface="Arial Narrow" panose="020B0606020202030204" pitchFamily="34" charset="0"/>
              </a:rPr>
              <a:t>Du kan </a:t>
            </a:r>
            <a:r>
              <a:rPr lang="sv-SE" sz="8000" dirty="0">
                <a:solidFill>
                  <a:srgbClr val="FF0000"/>
                </a:solidFill>
                <a:latin typeface="Arial Narrow" panose="020B0606020202030204" pitchFamily="34" charset="0"/>
              </a:rPr>
              <a:t>registrera dig </a:t>
            </a:r>
            <a:r>
              <a:rPr lang="sv-SE" sz="8000" dirty="0">
                <a:solidFill>
                  <a:srgbClr val="002060"/>
                </a:solidFill>
                <a:latin typeface="Arial Narrow" panose="020B0606020202030204" pitchFamily="34" charset="0"/>
              </a:rPr>
              <a:t>på webbplatsen </a:t>
            </a:r>
            <a:r>
              <a:rPr lang="sv-SE" sz="8000" dirty="0">
                <a:solidFill>
                  <a:srgbClr val="FF0000"/>
                </a:solidFill>
                <a:latin typeface="Arial Narrow" panose="020B0606020202030204" pitchFamily="34" charset="0"/>
                <a:hlinkClick r:id="rId3">
                  <a:extLst>
                    <a:ext uri="{A12FA001-AC4F-418D-AE19-62706E023703}">
                      <ahyp:hlinkClr xmlns:ahyp="http://schemas.microsoft.com/office/drawing/2018/hyperlinkcolor" val="tx"/>
                    </a:ext>
                  </a:extLst>
                </a:hlinkClick>
              </a:rPr>
              <a:t>www.basran.eu</a:t>
            </a:r>
            <a:r>
              <a:rPr lang="sv-SE" sz="8000" dirty="0">
                <a:solidFill>
                  <a:srgbClr val="16468F"/>
                </a:solidFill>
                <a:latin typeface="Arial Narrow" panose="020B0606020202030204" pitchFamily="34" charset="0"/>
              </a:rPr>
              <a:t>.</a:t>
            </a:r>
          </a:p>
          <a:p>
            <a:pPr>
              <a:lnSpc>
                <a:spcPct val="120000"/>
              </a:lnSpc>
              <a:spcBef>
                <a:spcPts val="600"/>
              </a:spcBef>
              <a:buFont typeface="Wingdings" panose="05000000000000000000" pitchFamily="2" charset="2"/>
              <a:buChar char="Ø"/>
              <a:tabLst>
                <a:tab pos="396875" algn="l"/>
              </a:tabLst>
            </a:pPr>
            <a:r>
              <a:rPr lang="sv-SE" sz="8000" dirty="0">
                <a:solidFill>
                  <a:srgbClr val="002060"/>
                </a:solidFill>
                <a:latin typeface="Arial Narrow" panose="020B0606020202030204" pitchFamily="34" charset="0"/>
              </a:rPr>
              <a:t>Styrelsen består av minst </a:t>
            </a:r>
            <a:r>
              <a:rPr lang="sv-SE" sz="8000" dirty="0">
                <a:solidFill>
                  <a:srgbClr val="FF0000"/>
                </a:solidFill>
                <a:latin typeface="Arial Narrow" panose="020B0606020202030204" pitchFamily="34" charset="0"/>
              </a:rPr>
              <a:t>en representant per land</a:t>
            </a:r>
            <a:r>
              <a:rPr lang="sv-SE" sz="8000" dirty="0">
                <a:solidFill>
                  <a:srgbClr val="16468F"/>
                </a:solidFill>
                <a:latin typeface="Arial Narrow" panose="020B0606020202030204" pitchFamily="34" charset="0"/>
              </a:rPr>
              <a:t>.</a:t>
            </a:r>
          </a:p>
          <a:p>
            <a:pPr>
              <a:lnSpc>
                <a:spcPct val="120000"/>
              </a:lnSpc>
              <a:spcBef>
                <a:spcPts val="600"/>
              </a:spcBef>
              <a:buFont typeface="Wingdings" panose="05000000000000000000" pitchFamily="2" charset="2"/>
              <a:buChar char="Ø"/>
              <a:tabLst>
                <a:tab pos="396875" algn="l"/>
              </a:tabLst>
            </a:pPr>
            <a:r>
              <a:rPr lang="sv-SE" sz="8000" dirty="0">
                <a:solidFill>
                  <a:srgbClr val="002060"/>
                </a:solidFill>
                <a:latin typeface="Arial Narrow" panose="020B0606020202030204" pitchFamily="34" charset="0"/>
              </a:rPr>
              <a:t>Styrelsen verkar för att </a:t>
            </a:r>
            <a:r>
              <a:rPr lang="sv-SE" sz="8000" dirty="0">
                <a:solidFill>
                  <a:srgbClr val="FF0000"/>
                </a:solidFill>
                <a:latin typeface="Arial Narrow" panose="020B0606020202030204" pitchFamily="34" charset="0"/>
              </a:rPr>
              <a:t>stötta och inspirera</a:t>
            </a:r>
            <a:r>
              <a:rPr lang="sv-SE" sz="8000" dirty="0">
                <a:solidFill>
                  <a:srgbClr val="16468F"/>
                </a:solidFill>
                <a:latin typeface="Arial Narrow" panose="020B0606020202030204" pitchFamily="34" charset="0"/>
              </a:rPr>
              <a:t> </a:t>
            </a:r>
            <a:r>
              <a:rPr lang="sv-SE" sz="8000" dirty="0">
                <a:solidFill>
                  <a:srgbClr val="002060"/>
                </a:solidFill>
                <a:latin typeface="Arial Narrow" panose="020B0606020202030204" pitchFamily="34" charset="0"/>
              </a:rPr>
              <a:t>distrikten, klubbarna och medlemmarna att göra lokala aktiviteter med partners. </a:t>
            </a:r>
          </a:p>
          <a:p>
            <a:pPr>
              <a:lnSpc>
                <a:spcPct val="120000"/>
              </a:lnSpc>
              <a:spcBef>
                <a:spcPts val="600"/>
              </a:spcBef>
              <a:buFont typeface="Wingdings" panose="05000000000000000000" pitchFamily="2" charset="2"/>
              <a:buChar char="Ø"/>
              <a:tabLst>
                <a:tab pos="396875" algn="l"/>
              </a:tabLst>
            </a:pPr>
            <a:r>
              <a:rPr lang="sv-SE" sz="8000" dirty="0">
                <a:solidFill>
                  <a:srgbClr val="002060"/>
                </a:solidFill>
                <a:latin typeface="Arial Narrow" panose="020B0606020202030204" pitchFamily="34" charset="0"/>
              </a:rPr>
              <a:t>BASRAN arrangerar </a:t>
            </a:r>
            <a:r>
              <a:rPr lang="sv-SE" sz="8000" dirty="0" err="1">
                <a:solidFill>
                  <a:srgbClr val="FF0000"/>
                </a:solidFill>
                <a:latin typeface="Arial Narrow" panose="020B0606020202030204" pitchFamily="34" charset="0"/>
              </a:rPr>
              <a:t>webbinarier</a:t>
            </a:r>
            <a:r>
              <a:rPr lang="sv-SE" sz="8000" dirty="0">
                <a:solidFill>
                  <a:srgbClr val="16468F"/>
                </a:solidFill>
                <a:latin typeface="Arial Narrow" panose="020B0606020202030204" pitchFamily="34" charset="0"/>
              </a:rPr>
              <a:t> </a:t>
            </a:r>
            <a:r>
              <a:rPr lang="sv-SE" sz="8000" dirty="0">
                <a:solidFill>
                  <a:srgbClr val="002060"/>
                </a:solidFill>
                <a:latin typeface="Arial Narrow" panose="020B0606020202030204" pitchFamily="34" charset="0"/>
              </a:rPr>
              <a:t>med vetenskapliga talare och </a:t>
            </a:r>
            <a:r>
              <a:rPr lang="sv-SE" sz="8000" dirty="0" err="1">
                <a:solidFill>
                  <a:srgbClr val="002060"/>
                </a:solidFill>
                <a:latin typeface="Arial Narrow" panose="020B0606020202030204" pitchFamily="34" charset="0"/>
              </a:rPr>
              <a:t>showcases</a:t>
            </a:r>
            <a:r>
              <a:rPr lang="sv-SE" sz="8000" dirty="0">
                <a:solidFill>
                  <a:srgbClr val="002060"/>
                </a:solidFill>
                <a:latin typeface="Arial Narrow" panose="020B0606020202030204" pitchFamily="34" charset="0"/>
              </a:rPr>
              <a:t> inom specifika områden. </a:t>
            </a:r>
            <a:r>
              <a:rPr lang="sv-SE" sz="8000" dirty="0" err="1">
                <a:solidFill>
                  <a:srgbClr val="002060"/>
                </a:solidFill>
                <a:latin typeface="Arial Narrow" panose="020B0606020202030204" pitchFamily="34" charset="0"/>
              </a:rPr>
              <a:t>Webbinarierna</a:t>
            </a:r>
            <a:r>
              <a:rPr lang="sv-SE" sz="8000" dirty="0">
                <a:solidFill>
                  <a:srgbClr val="002060"/>
                </a:solidFill>
                <a:latin typeface="Arial Narrow" panose="020B0606020202030204" pitchFamily="34" charset="0"/>
              </a:rPr>
              <a:t> spelas in och publiceras på </a:t>
            </a:r>
            <a:r>
              <a:rPr lang="sv-SE" sz="8000" dirty="0" err="1">
                <a:solidFill>
                  <a:srgbClr val="002060"/>
                </a:solidFill>
                <a:latin typeface="Arial Narrow" panose="020B0606020202030204" pitchFamily="34" charset="0"/>
              </a:rPr>
              <a:t>BASRANs</a:t>
            </a:r>
            <a:r>
              <a:rPr lang="sv-SE" sz="8000" dirty="0">
                <a:solidFill>
                  <a:srgbClr val="002060"/>
                </a:solidFill>
                <a:latin typeface="Arial Narrow" panose="020B0606020202030204" pitchFamily="34" charset="0"/>
              </a:rPr>
              <a:t> hemsida.</a:t>
            </a:r>
          </a:p>
          <a:p>
            <a:pPr>
              <a:lnSpc>
                <a:spcPct val="120000"/>
              </a:lnSpc>
              <a:spcBef>
                <a:spcPts val="600"/>
              </a:spcBef>
              <a:buFont typeface="Wingdings" panose="05000000000000000000" pitchFamily="2" charset="2"/>
              <a:buChar char="Ø"/>
              <a:tabLst>
                <a:tab pos="396875" algn="l"/>
              </a:tabLst>
            </a:pPr>
            <a:r>
              <a:rPr lang="sv-SE" sz="8000" dirty="0">
                <a:solidFill>
                  <a:srgbClr val="002060"/>
                </a:solidFill>
                <a:latin typeface="Arial Narrow" panose="020B0606020202030204" pitchFamily="34" charset="0"/>
              </a:rPr>
              <a:t>Det finns så kallade </a:t>
            </a:r>
            <a:r>
              <a:rPr lang="sv-SE" sz="8000" i="1" dirty="0">
                <a:solidFill>
                  <a:srgbClr val="FF0000"/>
                </a:solidFill>
                <a:latin typeface="Arial Narrow" panose="020B0606020202030204" pitchFamily="34" charset="0"/>
              </a:rPr>
              <a:t>Action </a:t>
            </a:r>
            <a:r>
              <a:rPr lang="sv-SE" sz="8000" i="1" dirty="0" err="1">
                <a:solidFill>
                  <a:srgbClr val="FF0000"/>
                </a:solidFill>
                <a:latin typeface="Arial Narrow" panose="020B0606020202030204" pitchFamily="34" charset="0"/>
              </a:rPr>
              <a:t>committees</a:t>
            </a:r>
            <a:r>
              <a:rPr lang="sv-SE" sz="8000" i="1" dirty="0">
                <a:solidFill>
                  <a:srgbClr val="16468F"/>
                </a:solidFill>
                <a:latin typeface="Arial Narrow" panose="020B0606020202030204" pitchFamily="34" charset="0"/>
              </a:rPr>
              <a:t> </a:t>
            </a:r>
            <a:r>
              <a:rPr lang="sv-SE" sz="8000" dirty="0">
                <a:solidFill>
                  <a:srgbClr val="002060"/>
                </a:solidFill>
                <a:latin typeface="Arial Narrow" panose="020B0606020202030204" pitchFamily="34" charset="0"/>
              </a:rPr>
              <a:t>av frivilliga medlemmar som verkar inom  specifika områden.</a:t>
            </a:r>
          </a:p>
          <a:p>
            <a:pPr>
              <a:lnSpc>
                <a:spcPct val="120000"/>
              </a:lnSpc>
              <a:spcBef>
                <a:spcPts val="600"/>
              </a:spcBef>
              <a:buFont typeface="Wingdings" panose="05000000000000000000" pitchFamily="2" charset="2"/>
              <a:buChar char="Ø"/>
              <a:tabLst>
                <a:tab pos="396875" algn="l"/>
              </a:tabLst>
            </a:pPr>
            <a:r>
              <a:rPr lang="sv-SE" sz="8000" dirty="0">
                <a:solidFill>
                  <a:srgbClr val="002060"/>
                </a:solidFill>
                <a:latin typeface="Arial Narrow" panose="020B0606020202030204" pitchFamily="34" charset="0"/>
              </a:rPr>
              <a:t>BASRAN samarbetar med ESRAG, </a:t>
            </a:r>
            <a:r>
              <a:rPr lang="sv-SE" sz="8000" i="1" dirty="0" err="1">
                <a:solidFill>
                  <a:srgbClr val="002060"/>
                </a:solidFill>
                <a:latin typeface="Arial Narrow" panose="020B0606020202030204" pitchFamily="34" charset="0"/>
              </a:rPr>
              <a:t>Environmental</a:t>
            </a:r>
            <a:r>
              <a:rPr lang="sv-SE" sz="8000" i="1" dirty="0">
                <a:solidFill>
                  <a:srgbClr val="002060"/>
                </a:solidFill>
                <a:latin typeface="Arial Narrow" panose="020B0606020202030204" pitchFamily="34" charset="0"/>
              </a:rPr>
              <a:t> </a:t>
            </a:r>
            <a:r>
              <a:rPr lang="sv-SE" sz="8000" i="1" dirty="0" err="1">
                <a:solidFill>
                  <a:srgbClr val="002060"/>
                </a:solidFill>
                <a:latin typeface="Arial Narrow" panose="020B0606020202030204" pitchFamily="34" charset="0"/>
              </a:rPr>
              <a:t>Sustainability</a:t>
            </a:r>
            <a:r>
              <a:rPr lang="sv-SE" sz="8000" i="1" dirty="0">
                <a:solidFill>
                  <a:srgbClr val="002060"/>
                </a:solidFill>
                <a:latin typeface="Arial Narrow" panose="020B0606020202030204" pitchFamily="34" charset="0"/>
              </a:rPr>
              <a:t> Rotary Action Group.</a:t>
            </a:r>
          </a:p>
          <a:p>
            <a:pPr>
              <a:lnSpc>
                <a:spcPct val="120000"/>
              </a:lnSpc>
              <a:spcBef>
                <a:spcPts val="600"/>
              </a:spcBef>
              <a:buFont typeface="Wingdings" panose="05000000000000000000" pitchFamily="2" charset="2"/>
              <a:buChar char="Ø"/>
              <a:tabLst>
                <a:tab pos="396875" algn="l"/>
              </a:tabLst>
            </a:pPr>
            <a:r>
              <a:rPr lang="sv-SE" sz="8000" dirty="0">
                <a:solidFill>
                  <a:srgbClr val="002060"/>
                </a:solidFill>
                <a:latin typeface="Arial Narrow" panose="020B0606020202030204" pitchFamily="34" charset="0"/>
              </a:rPr>
              <a:t>BASRAN</a:t>
            </a:r>
            <a:r>
              <a:rPr lang="sv-SE" sz="8000" dirty="0">
                <a:solidFill>
                  <a:srgbClr val="16468F"/>
                </a:solidFill>
                <a:latin typeface="Arial Narrow" panose="020B0606020202030204" pitchFamily="34" charset="0"/>
              </a:rPr>
              <a:t> </a:t>
            </a:r>
            <a:r>
              <a:rPr lang="sv-SE" sz="8000" dirty="0">
                <a:solidFill>
                  <a:srgbClr val="002060"/>
                </a:solidFill>
                <a:latin typeface="Arial Narrow" panose="020B0606020202030204" pitchFamily="34" charset="0"/>
              </a:rPr>
              <a:t>arrangerade</a:t>
            </a:r>
            <a:r>
              <a:rPr lang="sv-SE" sz="8000" dirty="0">
                <a:solidFill>
                  <a:srgbClr val="16468F"/>
                </a:solidFill>
                <a:latin typeface="Arial Narrow" panose="020B0606020202030204" pitchFamily="34" charset="0"/>
              </a:rPr>
              <a:t> </a:t>
            </a:r>
            <a:r>
              <a:rPr lang="sv-SE" sz="8000" i="1" dirty="0">
                <a:solidFill>
                  <a:srgbClr val="FF0000"/>
                </a:solidFill>
                <a:latin typeface="Arial Narrow" panose="020B0606020202030204" pitchFamily="34" charset="0"/>
              </a:rPr>
              <a:t>RYLA Baltic Sea </a:t>
            </a:r>
            <a:r>
              <a:rPr lang="sv-SE" sz="8000" dirty="0">
                <a:solidFill>
                  <a:srgbClr val="002060"/>
                </a:solidFill>
                <a:latin typeface="Arial Narrow" panose="020B0606020202030204" pitchFamily="34" charset="0"/>
              </a:rPr>
              <a:t>i Tyskland 2022, i Sverige 2023, i Finland 2024 och i Danmark 2025 med ungdomar från 8 medlemsländerna runt Östersjön.</a:t>
            </a:r>
            <a:endParaRPr lang="fi-FI" sz="8000" dirty="0">
              <a:solidFill>
                <a:srgbClr val="002060"/>
              </a:solidFill>
              <a:latin typeface="Arial Narrow" panose="020B0606020202030204" pitchFamily="34" charset="0"/>
            </a:endParaRPr>
          </a:p>
          <a:p>
            <a:pPr>
              <a:lnSpc>
                <a:spcPct val="120000"/>
              </a:lnSpc>
              <a:tabLst>
                <a:tab pos="396875" algn="l"/>
              </a:tabLst>
            </a:pPr>
            <a:endParaRPr lang="fi-FI" sz="6400" dirty="0">
              <a:solidFill>
                <a:srgbClr val="002060"/>
              </a:solidFill>
            </a:endParaRPr>
          </a:p>
          <a:p>
            <a:pPr>
              <a:lnSpc>
                <a:spcPct val="120000"/>
              </a:lnSpc>
              <a:tabLst>
                <a:tab pos="396875" algn="l"/>
              </a:tabLst>
            </a:pPr>
            <a:endParaRPr lang="fi-FI" sz="6400" dirty="0">
              <a:solidFill>
                <a:schemeClr val="tx1"/>
              </a:solidFill>
            </a:endParaRPr>
          </a:p>
          <a:p>
            <a:endParaRPr lang="en-FI" dirty="0"/>
          </a:p>
        </p:txBody>
      </p:sp>
      <p:sp>
        <p:nvSpPr>
          <p:cNvPr id="4" name="Dian numeron paikkamerkki 3">
            <a:extLst>
              <a:ext uri="{FF2B5EF4-FFF2-40B4-BE49-F238E27FC236}">
                <a16:creationId xmlns:a16="http://schemas.microsoft.com/office/drawing/2014/main" id="{8F9BC365-FB57-965C-F646-027716BDA8F1}"/>
              </a:ext>
            </a:extLst>
          </p:cNvPr>
          <p:cNvSpPr>
            <a:spLocks noGrp="1"/>
          </p:cNvSpPr>
          <p:nvPr>
            <p:ph type="sldNum" sz="quarter" idx="12"/>
          </p:nvPr>
        </p:nvSpPr>
        <p:spPr/>
        <p:txBody>
          <a:bodyPr/>
          <a:lstStyle/>
          <a:p>
            <a:fld id="{97A94E25-127B-4C48-AF96-44BA7B823777}" type="slidenum">
              <a:rPr lang="en-US" smtClean="0"/>
              <a:pPr/>
              <a:t>13</a:t>
            </a:fld>
            <a:endParaRPr lang="en-US" dirty="0"/>
          </a:p>
        </p:txBody>
      </p:sp>
      <p:pic>
        <p:nvPicPr>
          <p:cNvPr id="5" name="Kuva 4">
            <a:extLst>
              <a:ext uri="{FF2B5EF4-FFF2-40B4-BE49-F238E27FC236}">
                <a16:creationId xmlns:a16="http://schemas.microsoft.com/office/drawing/2014/main" id="{65622DDD-DC45-6B1B-D54F-ED9B8FE06A67}"/>
              </a:ext>
            </a:extLst>
          </p:cNvPr>
          <p:cNvPicPr>
            <a:picLocks noChangeAspect="1"/>
          </p:cNvPicPr>
          <p:nvPr/>
        </p:nvPicPr>
        <p:blipFill>
          <a:blip r:embed="rId4"/>
          <a:stretch>
            <a:fillRect/>
          </a:stretch>
        </p:blipFill>
        <p:spPr>
          <a:xfrm>
            <a:off x="6416211" y="340666"/>
            <a:ext cx="5233922" cy="909983"/>
          </a:xfrm>
          <a:prstGeom prst="rect">
            <a:avLst/>
          </a:prstGeom>
        </p:spPr>
      </p:pic>
      <p:pic>
        <p:nvPicPr>
          <p:cNvPr id="9" name="Bildobjekt 8">
            <a:extLst>
              <a:ext uri="{FF2B5EF4-FFF2-40B4-BE49-F238E27FC236}">
                <a16:creationId xmlns:a16="http://schemas.microsoft.com/office/drawing/2014/main" id="{D8DDF3BD-12B3-7749-B957-5FED34478504}"/>
              </a:ext>
            </a:extLst>
          </p:cNvPr>
          <p:cNvPicPr/>
          <p:nvPr/>
        </p:nvPicPr>
        <p:blipFill>
          <a:blip r:embed="rId5"/>
          <a:srcRect t="6391"/>
          <a:stretch/>
        </p:blipFill>
        <p:spPr>
          <a:xfrm>
            <a:off x="8974667" y="1389867"/>
            <a:ext cx="2672080" cy="1791949"/>
          </a:xfrm>
          <a:prstGeom prst="rect">
            <a:avLst/>
          </a:prstGeom>
        </p:spPr>
      </p:pic>
      <p:pic>
        <p:nvPicPr>
          <p:cNvPr id="7" name="Bildobjekt 6">
            <a:extLst>
              <a:ext uri="{FF2B5EF4-FFF2-40B4-BE49-F238E27FC236}">
                <a16:creationId xmlns:a16="http://schemas.microsoft.com/office/drawing/2014/main" id="{F76D71F0-9516-124D-8FF3-DE872EABE24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92448" y="3295226"/>
            <a:ext cx="2672080" cy="3562774"/>
          </a:xfrm>
          <a:prstGeom prst="rect">
            <a:avLst/>
          </a:prstGeom>
        </p:spPr>
      </p:pic>
    </p:spTree>
    <p:extLst>
      <p:ext uri="{BB962C8B-B14F-4D97-AF65-F5344CB8AC3E}">
        <p14:creationId xmlns:p14="http://schemas.microsoft.com/office/powerpoint/2010/main" val="3087012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CABAC8E-1DEB-2191-02FA-F2773BC8DE1C}"/>
              </a:ext>
            </a:extLst>
          </p:cNvPr>
          <p:cNvSpPr>
            <a:spLocks noGrp="1"/>
          </p:cNvSpPr>
          <p:nvPr>
            <p:ph type="title"/>
          </p:nvPr>
        </p:nvSpPr>
        <p:spPr>
          <a:xfrm>
            <a:off x="199968" y="124466"/>
            <a:ext cx="11506200" cy="1079835"/>
          </a:xfrm>
        </p:spPr>
        <p:txBody>
          <a:bodyPr>
            <a:normAutofit/>
          </a:bodyPr>
          <a:lstStyle/>
          <a:p>
            <a:pPr>
              <a:lnSpc>
                <a:spcPct val="100000"/>
              </a:lnSpc>
            </a:pPr>
            <a:r>
              <a:rPr lang="fi-FI" dirty="0"/>
              <a:t>Basran </a:t>
            </a:r>
            <a:r>
              <a:rPr lang="fi-FI" dirty="0" err="1">
                <a:solidFill>
                  <a:schemeClr val="accent3">
                    <a:lumMod val="60000"/>
                    <a:lumOff val="40000"/>
                  </a:schemeClr>
                </a:solidFill>
              </a:rPr>
              <a:t>webbinarier</a:t>
            </a:r>
            <a:endParaRPr lang="en-FI" sz="2400" dirty="0"/>
          </a:p>
        </p:txBody>
      </p:sp>
      <p:sp>
        <p:nvSpPr>
          <p:cNvPr id="3" name="Sisällön paikkamerkki 2">
            <a:extLst>
              <a:ext uri="{FF2B5EF4-FFF2-40B4-BE49-F238E27FC236}">
                <a16:creationId xmlns:a16="http://schemas.microsoft.com/office/drawing/2014/main" id="{A7F6F505-3CC9-EECF-F2E7-4D0E3209234E}"/>
              </a:ext>
            </a:extLst>
          </p:cNvPr>
          <p:cNvSpPr>
            <a:spLocks noGrp="1"/>
          </p:cNvSpPr>
          <p:nvPr>
            <p:ph idx="1"/>
          </p:nvPr>
        </p:nvSpPr>
        <p:spPr>
          <a:xfrm>
            <a:off x="590204" y="1759985"/>
            <a:ext cx="11601796" cy="4494674"/>
          </a:xfrm>
        </p:spPr>
        <p:txBody>
          <a:bodyPr>
            <a:normAutofit fontScale="92500" lnSpcReduction="10000"/>
          </a:bodyPr>
          <a:lstStyle/>
          <a:p>
            <a:pPr marL="355600" indent="-355600">
              <a:buFont typeface="+mj-lt"/>
              <a:buAutoNum type="arabicPeriod"/>
            </a:pPr>
            <a:r>
              <a:rPr lang="en-GB" sz="2200" i="1" dirty="0">
                <a:solidFill>
                  <a:srgbClr val="002060"/>
                </a:solidFill>
                <a:latin typeface="Arial Narrow" panose="020B0606020202030204" pitchFamily="34" charset="0"/>
              </a:rPr>
              <a:t>Baltic Sea Rotary Action Network - First Member Meeting: </a:t>
            </a:r>
            <a:r>
              <a:rPr lang="en-GB" sz="2200" dirty="0">
                <a:solidFill>
                  <a:srgbClr val="002060"/>
                </a:solidFill>
                <a:latin typeface="Arial Narrow" panose="020B0606020202030204" pitchFamily="34" charset="0"/>
              </a:rPr>
              <a:t>February 23, 2021 </a:t>
            </a:r>
          </a:p>
          <a:p>
            <a:pPr marL="355600" indent="-355600">
              <a:buFont typeface="+mj-lt"/>
              <a:buAutoNum type="arabicPeriod"/>
            </a:pPr>
            <a:r>
              <a:rPr lang="en-GB" sz="2200" i="1" dirty="0">
                <a:solidFill>
                  <a:srgbClr val="002060"/>
                </a:solidFill>
                <a:latin typeface="Arial Narrow" panose="020B0606020202030204" pitchFamily="34" charset="0"/>
              </a:rPr>
              <a:t>Cross Border Cooperation for Saving the Baltic Sea: </a:t>
            </a:r>
            <a:r>
              <a:rPr lang="en-GB" sz="2200" dirty="0">
                <a:solidFill>
                  <a:srgbClr val="002060"/>
                </a:solidFill>
                <a:latin typeface="Arial Narrow" panose="020B0606020202030204" pitchFamily="34" charset="0"/>
              </a:rPr>
              <a:t>October 2, 2021</a:t>
            </a:r>
          </a:p>
          <a:p>
            <a:pPr marL="355600" indent="-355600">
              <a:buFont typeface="+mj-lt"/>
              <a:buAutoNum type="arabicPeriod"/>
            </a:pPr>
            <a:r>
              <a:rPr lang="en-GB" sz="2200" i="1" dirty="0">
                <a:solidFill>
                  <a:srgbClr val="002060"/>
                </a:solidFill>
                <a:latin typeface="Arial Narrow" panose="020B0606020202030204" pitchFamily="34" charset="0"/>
              </a:rPr>
              <a:t>Wetlands and the Baltic Sea Environment: </a:t>
            </a:r>
            <a:r>
              <a:rPr lang="en-GB" sz="2200" dirty="0">
                <a:solidFill>
                  <a:srgbClr val="002060"/>
                </a:solidFill>
                <a:latin typeface="Arial Narrow" panose="020B0606020202030204" pitchFamily="34" charset="0"/>
              </a:rPr>
              <a:t>March 5, 2022</a:t>
            </a:r>
          </a:p>
          <a:p>
            <a:pPr marL="355600" indent="-355600">
              <a:buFont typeface="+mj-lt"/>
              <a:buAutoNum type="arabicPeriod"/>
            </a:pPr>
            <a:r>
              <a:rPr lang="en-GB" sz="2200" i="1" dirty="0">
                <a:solidFill>
                  <a:srgbClr val="002060"/>
                </a:solidFill>
                <a:latin typeface="Arial Narrow" panose="020B0606020202030204" pitchFamily="34" charset="0"/>
              </a:rPr>
              <a:t>Littering in the Baltic Sea and its Shores: </a:t>
            </a:r>
            <a:r>
              <a:rPr lang="en-GB" sz="2200" dirty="0">
                <a:solidFill>
                  <a:srgbClr val="002060"/>
                </a:solidFill>
                <a:latin typeface="Arial Narrow" panose="020B0606020202030204" pitchFamily="34" charset="0"/>
              </a:rPr>
              <a:t>October 1, 2022 </a:t>
            </a:r>
          </a:p>
          <a:p>
            <a:pPr marL="355600" indent="-355600">
              <a:buFont typeface="+mj-lt"/>
              <a:buAutoNum type="arabicPeriod"/>
            </a:pPr>
            <a:r>
              <a:rPr lang="en-GB" sz="2200" i="1" dirty="0">
                <a:solidFill>
                  <a:srgbClr val="002060"/>
                </a:solidFill>
                <a:latin typeface="Arial Narrow" panose="020B0606020202030204" pitchFamily="34" charset="0"/>
              </a:rPr>
              <a:t>Dangerous substances in the deep: </a:t>
            </a:r>
            <a:r>
              <a:rPr lang="en-GB" sz="2200" dirty="0">
                <a:solidFill>
                  <a:srgbClr val="002060"/>
                </a:solidFill>
                <a:latin typeface="Arial Narrow" panose="020B0606020202030204" pitchFamily="34" charset="0"/>
              </a:rPr>
              <a:t>March 11, 2023</a:t>
            </a:r>
          </a:p>
          <a:p>
            <a:pPr marL="355600" indent="-355600">
              <a:buFont typeface="+mj-lt"/>
              <a:buAutoNum type="arabicPeriod"/>
            </a:pPr>
            <a:r>
              <a:rPr lang="en-GB" sz="2200" i="1" dirty="0">
                <a:solidFill>
                  <a:srgbClr val="002060"/>
                </a:solidFill>
                <a:latin typeface="Arial Narrow" panose="020B0606020202030204" pitchFamily="34" charset="0"/>
              </a:rPr>
              <a:t>Awareness Raising and Environmental Education: </a:t>
            </a:r>
            <a:r>
              <a:rPr lang="en-GB" sz="2200" dirty="0">
                <a:solidFill>
                  <a:srgbClr val="002060"/>
                </a:solidFill>
                <a:latin typeface="Arial Narrow" panose="020B0606020202030204" pitchFamily="34" charset="0"/>
              </a:rPr>
              <a:t>October 7, 2023</a:t>
            </a:r>
          </a:p>
          <a:p>
            <a:pPr marL="355600" indent="-355600">
              <a:buFont typeface="+mj-lt"/>
              <a:buAutoNum type="arabicPeriod"/>
            </a:pPr>
            <a:r>
              <a:rPr lang="en-GB" sz="2200" i="1" dirty="0">
                <a:solidFill>
                  <a:srgbClr val="002060"/>
                </a:solidFill>
                <a:latin typeface="Arial Narrow" panose="020B0606020202030204" pitchFamily="34" charset="0"/>
              </a:rPr>
              <a:t>The impact of the industrial fishing on the Baltic Sea Eco system: </a:t>
            </a:r>
            <a:r>
              <a:rPr lang="en-GB" sz="2200" dirty="0">
                <a:solidFill>
                  <a:srgbClr val="002060"/>
                </a:solidFill>
                <a:latin typeface="Arial Narrow" panose="020B0606020202030204" pitchFamily="34" charset="0"/>
              </a:rPr>
              <a:t>March 23, 2024</a:t>
            </a:r>
          </a:p>
          <a:p>
            <a:pPr marL="355600" indent="-355600">
              <a:buFont typeface="+mj-lt"/>
              <a:buAutoNum type="arabicPeriod"/>
            </a:pPr>
            <a:r>
              <a:rPr lang="en-GB" sz="2200" i="1" dirty="0">
                <a:solidFill>
                  <a:srgbClr val="002060"/>
                </a:solidFill>
                <a:latin typeface="Arial Narrow" panose="020B0606020202030204" pitchFamily="34" charset="0"/>
              </a:rPr>
              <a:t>Prevention rather than cure: </a:t>
            </a:r>
            <a:r>
              <a:rPr lang="en-GB" sz="2200" dirty="0">
                <a:solidFill>
                  <a:srgbClr val="002060"/>
                </a:solidFill>
                <a:latin typeface="Arial Narrow" panose="020B0606020202030204" pitchFamily="34" charset="0"/>
              </a:rPr>
              <a:t>October 26, 2024</a:t>
            </a:r>
          </a:p>
          <a:p>
            <a:pPr marL="355600" indent="-355600">
              <a:buFont typeface="+mj-lt"/>
              <a:buAutoNum type="arabicPeriod"/>
            </a:pPr>
            <a:r>
              <a:rPr lang="en-GB" sz="2200" i="1" dirty="0">
                <a:solidFill>
                  <a:srgbClr val="002060"/>
                </a:solidFill>
                <a:latin typeface="Arial Narrow" panose="020B0606020202030204" pitchFamily="34" charset="0"/>
              </a:rPr>
              <a:t>Traffic route Baltic Sea – the impact of transports and travelling: </a:t>
            </a:r>
            <a:r>
              <a:rPr lang="en-GB" sz="2200" dirty="0">
                <a:solidFill>
                  <a:srgbClr val="002060"/>
                </a:solidFill>
                <a:latin typeface="Arial Narrow" panose="020B0606020202030204" pitchFamily="34" charset="0"/>
              </a:rPr>
              <a:t>March 15, 2025</a:t>
            </a:r>
          </a:p>
          <a:p>
            <a:pPr marL="355600" indent="-355600">
              <a:buFont typeface="+mj-lt"/>
              <a:buAutoNum type="arabicPeriod"/>
            </a:pPr>
            <a:r>
              <a:rPr lang="en-GB" sz="2200" i="1" dirty="0">
                <a:solidFill>
                  <a:srgbClr val="002060"/>
                </a:solidFill>
                <a:latin typeface="Arial Narrow" panose="020B0606020202030204" pitchFamily="34" charset="0"/>
              </a:rPr>
              <a:t>Can the Baltic Sea be the Kingdom of fish again?: </a:t>
            </a:r>
            <a:r>
              <a:rPr lang="en-GB" sz="2200" dirty="0">
                <a:solidFill>
                  <a:srgbClr val="002060"/>
                </a:solidFill>
                <a:latin typeface="Arial Narrow" panose="020B0606020202030204" pitchFamily="34" charset="0"/>
              </a:rPr>
              <a:t>October 25, 2025</a:t>
            </a:r>
          </a:p>
          <a:p>
            <a:pPr marL="0" indent="0">
              <a:buNone/>
            </a:pPr>
            <a:endParaRPr lang="en-GB" sz="2200" dirty="0">
              <a:solidFill>
                <a:srgbClr val="002060"/>
              </a:solidFill>
              <a:latin typeface="Arial Narrow" panose="020B0606020202030204" pitchFamily="34" charset="0"/>
            </a:endParaRPr>
          </a:p>
          <a:p>
            <a:pPr marL="0" indent="0">
              <a:buNone/>
            </a:pPr>
            <a:r>
              <a:rPr lang="en-GB" sz="2200" dirty="0">
                <a:solidFill>
                  <a:srgbClr val="002060"/>
                </a:solidFill>
                <a:latin typeface="Arial Narrow" panose="020B0606020202030204" pitchFamily="34" charset="0"/>
              </a:rPr>
              <a:t>                                                                      </a:t>
            </a:r>
            <a:r>
              <a:rPr lang="en-GB" sz="2200" dirty="0" err="1">
                <a:solidFill>
                  <a:srgbClr val="002060"/>
                </a:solidFill>
                <a:latin typeface="Arial Narrow" panose="020B0606020202030204" pitchFamily="34" charset="0"/>
              </a:rPr>
              <a:t>Inspelningarna</a:t>
            </a:r>
            <a:r>
              <a:rPr lang="en-GB" sz="2200" dirty="0">
                <a:solidFill>
                  <a:srgbClr val="002060"/>
                </a:solidFill>
                <a:latin typeface="Arial Narrow" panose="020B0606020202030204" pitchFamily="34" charset="0"/>
              </a:rPr>
              <a:t> </a:t>
            </a:r>
            <a:r>
              <a:rPr lang="en-GB" sz="2200" dirty="0" err="1">
                <a:solidFill>
                  <a:srgbClr val="002060"/>
                </a:solidFill>
                <a:latin typeface="Arial Narrow" panose="020B0606020202030204" pitchFamily="34" charset="0"/>
              </a:rPr>
              <a:t>är</a:t>
            </a:r>
            <a:r>
              <a:rPr lang="en-GB" sz="2200" dirty="0">
                <a:solidFill>
                  <a:srgbClr val="002060"/>
                </a:solidFill>
                <a:latin typeface="Arial Narrow" panose="020B0606020202030204" pitchFamily="34" charset="0"/>
              </a:rPr>
              <a:t> </a:t>
            </a:r>
            <a:r>
              <a:rPr lang="en-GB" sz="2200" dirty="0" err="1">
                <a:solidFill>
                  <a:srgbClr val="002060"/>
                </a:solidFill>
                <a:latin typeface="Arial Narrow" panose="020B0606020202030204" pitchFamily="34" charset="0"/>
              </a:rPr>
              <a:t>tillgängliga</a:t>
            </a:r>
            <a:r>
              <a:rPr lang="en-GB" sz="2200" dirty="0">
                <a:solidFill>
                  <a:srgbClr val="002060"/>
                </a:solidFill>
                <a:latin typeface="Arial Narrow" panose="020B0606020202030204" pitchFamily="34" charset="0"/>
              </a:rPr>
              <a:t> </a:t>
            </a:r>
            <a:r>
              <a:rPr lang="en-GB" sz="2200" dirty="0" err="1">
                <a:solidFill>
                  <a:srgbClr val="002060"/>
                </a:solidFill>
                <a:latin typeface="Arial Narrow" panose="020B0606020202030204" pitchFamily="34" charset="0"/>
              </a:rPr>
              <a:t>på</a:t>
            </a:r>
            <a:r>
              <a:rPr lang="en-GB" sz="2200" dirty="0">
                <a:solidFill>
                  <a:srgbClr val="002060"/>
                </a:solidFill>
                <a:latin typeface="Arial Narrow" panose="020B0606020202030204" pitchFamily="34" charset="0"/>
              </a:rPr>
              <a:t>: </a:t>
            </a:r>
            <a:r>
              <a:rPr lang="en-GB" sz="2800" dirty="0">
                <a:solidFill>
                  <a:srgbClr val="002060"/>
                </a:solidFill>
                <a:latin typeface="Arial Narrow" panose="020B0606020202030204" pitchFamily="34" charset="0"/>
                <a:hlinkClick r:id="rId2">
                  <a:extLst>
                    <a:ext uri="{A12FA001-AC4F-418D-AE19-62706E023703}">
                      <ahyp:hlinkClr xmlns:ahyp="http://schemas.microsoft.com/office/drawing/2018/hyperlinkcolor" val="tx"/>
                    </a:ext>
                  </a:extLst>
                </a:hlinkClick>
              </a:rPr>
              <a:t>www.basran.eu</a:t>
            </a:r>
            <a:r>
              <a:rPr lang="en-GB" sz="2800" dirty="0">
                <a:solidFill>
                  <a:srgbClr val="002060"/>
                </a:solidFill>
                <a:latin typeface="Arial Narrow" panose="020B0606020202030204" pitchFamily="34" charset="0"/>
              </a:rPr>
              <a:t> </a:t>
            </a:r>
          </a:p>
          <a:p>
            <a:endParaRPr lang="en-GB" dirty="0">
              <a:solidFill>
                <a:schemeClr val="tx1"/>
              </a:solidFill>
              <a:latin typeface="Arial Narrow" panose="020B0606020202030204" pitchFamily="34" charset="0"/>
            </a:endParaRPr>
          </a:p>
          <a:p>
            <a:pPr marL="457200" indent="-457200">
              <a:buFont typeface="+mj-lt"/>
              <a:buAutoNum type="arabicPeriod"/>
            </a:pPr>
            <a:endParaRPr lang="en-GB" dirty="0">
              <a:latin typeface="Arial Narrow" panose="020B0606020202030204" pitchFamily="34" charset="0"/>
            </a:endParaRPr>
          </a:p>
          <a:p>
            <a:pPr marL="457200" indent="-457200">
              <a:buFont typeface="+mj-lt"/>
              <a:buAutoNum type="arabicPeriod"/>
            </a:pPr>
            <a:endParaRPr lang="en-GB" dirty="0"/>
          </a:p>
          <a:p>
            <a:pPr marL="457200" indent="-457200">
              <a:buFont typeface="+mj-lt"/>
              <a:buAutoNum type="arabicPeriod"/>
            </a:pPr>
            <a:endParaRPr lang="en-GB" dirty="0"/>
          </a:p>
          <a:p>
            <a:endParaRPr lang="en-GB" dirty="0"/>
          </a:p>
          <a:p>
            <a:endParaRPr lang="en-GB" dirty="0"/>
          </a:p>
          <a:p>
            <a:endParaRPr lang="en-GB" dirty="0"/>
          </a:p>
          <a:p>
            <a:endParaRPr lang="en-FI" dirty="0"/>
          </a:p>
        </p:txBody>
      </p:sp>
      <p:pic>
        <p:nvPicPr>
          <p:cNvPr id="5" name="Kuva 4" descr="Kuva, joka sisältää kohteen teksti, vesi, ranta&#10;&#10;Kuvaus luotu automaattisesti">
            <a:extLst>
              <a:ext uri="{FF2B5EF4-FFF2-40B4-BE49-F238E27FC236}">
                <a16:creationId xmlns:a16="http://schemas.microsoft.com/office/drawing/2014/main" id="{1120CB12-BA7C-0EF5-56D9-C8D060217F9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528712" y="0"/>
            <a:ext cx="3663288" cy="2069465"/>
          </a:xfrm>
          <a:prstGeom prst="rect">
            <a:avLst/>
          </a:prstGeom>
          <a:noFill/>
          <a:ln>
            <a:noFill/>
          </a:ln>
        </p:spPr>
      </p:pic>
    </p:spTree>
    <p:extLst>
      <p:ext uri="{BB962C8B-B14F-4D97-AF65-F5344CB8AC3E}">
        <p14:creationId xmlns:p14="http://schemas.microsoft.com/office/powerpoint/2010/main" val="2655364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460F7EB6-CB11-DF4E-8127-93CEC5497931}"/>
              </a:ext>
            </a:extLst>
          </p:cNvPr>
          <p:cNvSpPr txBox="1"/>
          <p:nvPr/>
        </p:nvSpPr>
        <p:spPr>
          <a:xfrm>
            <a:off x="287468" y="5020788"/>
            <a:ext cx="11617063" cy="1569660"/>
          </a:xfrm>
          <a:prstGeom prst="rect">
            <a:avLst/>
          </a:prstGeom>
          <a:noFill/>
        </p:spPr>
        <p:txBody>
          <a:bodyPr wrap="square">
            <a:spAutoFit/>
          </a:bodyPr>
          <a:lstStyle/>
          <a:p>
            <a:pPr algn="ctr"/>
            <a:r>
              <a:rPr lang="sv-SE" sz="2400" b="1" dirty="0" err="1">
                <a:solidFill>
                  <a:srgbClr val="002060"/>
                </a:solidFill>
                <a:latin typeface="Arial Narrow" panose="020B0606020202030204" pitchFamily="34" charset="0"/>
              </a:rPr>
              <a:t>Greetings</a:t>
            </a:r>
            <a:r>
              <a:rPr lang="sv-SE" sz="2400" b="1" dirty="0">
                <a:solidFill>
                  <a:srgbClr val="002060"/>
                </a:solidFill>
                <a:latin typeface="Arial Narrow" panose="020B0606020202030204" pitchFamily="34" charset="0"/>
              </a:rPr>
              <a:t> to all Rotarians from the Swedish Crown Princess Victoria.</a:t>
            </a:r>
          </a:p>
          <a:p>
            <a:pPr algn="ctr"/>
            <a:r>
              <a:rPr lang="sv-SE" sz="2400" b="1" dirty="0">
                <a:solidFill>
                  <a:srgbClr val="002060"/>
                </a:solidFill>
                <a:latin typeface="Arial Narrow" panose="020B0606020202030204" pitchFamily="34" charset="0"/>
              </a:rPr>
              <a:t>The </a:t>
            </a:r>
            <a:r>
              <a:rPr lang="sv-SE" sz="2400" b="1" dirty="0" err="1">
                <a:solidFill>
                  <a:srgbClr val="002060"/>
                </a:solidFill>
                <a:latin typeface="Arial Narrow" panose="020B0606020202030204" pitchFamily="34" charset="0"/>
              </a:rPr>
              <a:t>princess</a:t>
            </a:r>
            <a:r>
              <a:rPr lang="sv-SE" sz="2400" b="1" dirty="0">
                <a:solidFill>
                  <a:srgbClr val="002060"/>
                </a:solidFill>
                <a:latin typeface="Arial Narrow" panose="020B0606020202030204" pitchFamily="34" charset="0"/>
              </a:rPr>
              <a:t> </a:t>
            </a:r>
            <a:r>
              <a:rPr lang="sv-SE" sz="2400" b="1" dirty="0" err="1">
                <a:solidFill>
                  <a:srgbClr val="002060"/>
                </a:solidFill>
                <a:latin typeface="Arial Narrow" panose="020B0606020202030204" pitchFamily="34" charset="0"/>
              </a:rPr>
              <a:t>introduced</a:t>
            </a:r>
            <a:r>
              <a:rPr lang="sv-SE" sz="2400" b="1" dirty="0">
                <a:solidFill>
                  <a:srgbClr val="002060"/>
                </a:solidFill>
                <a:latin typeface="Arial Narrow" panose="020B0606020202030204" pitchFamily="34" charset="0"/>
              </a:rPr>
              <a:t> </a:t>
            </a:r>
            <a:r>
              <a:rPr lang="sv-SE" sz="2400" b="1" dirty="0" err="1">
                <a:solidFill>
                  <a:srgbClr val="002060"/>
                </a:solidFill>
                <a:latin typeface="Arial Narrow" panose="020B0606020202030204" pitchFamily="34" charset="0"/>
              </a:rPr>
              <a:t>BASRAN:s</a:t>
            </a:r>
            <a:r>
              <a:rPr lang="sv-SE" sz="2400" b="1" dirty="0">
                <a:solidFill>
                  <a:srgbClr val="002060"/>
                </a:solidFill>
                <a:latin typeface="Arial Narrow" panose="020B0606020202030204" pitchFamily="34" charset="0"/>
              </a:rPr>
              <a:t> </a:t>
            </a:r>
            <a:r>
              <a:rPr lang="sv-SE" sz="2400" b="1" dirty="0" err="1">
                <a:solidFill>
                  <a:srgbClr val="002060"/>
                </a:solidFill>
                <a:latin typeface="Arial Narrow" panose="020B0606020202030204" pitchFamily="34" charset="0"/>
              </a:rPr>
              <a:t>webinar</a:t>
            </a:r>
            <a:r>
              <a:rPr lang="sv-SE" sz="2400" b="1" dirty="0">
                <a:solidFill>
                  <a:srgbClr val="002060"/>
                </a:solidFill>
                <a:latin typeface="Arial Narrow" panose="020B0606020202030204" pitchFamily="34" charset="0"/>
              </a:rPr>
              <a:t> </a:t>
            </a:r>
            <a:r>
              <a:rPr lang="sv-SE" sz="2400" b="1" dirty="0" err="1">
                <a:solidFill>
                  <a:srgbClr val="002060"/>
                </a:solidFill>
                <a:latin typeface="Arial Narrow" panose="020B0606020202030204" pitchFamily="34" charset="0"/>
              </a:rPr>
              <a:t>with</a:t>
            </a:r>
            <a:r>
              <a:rPr lang="sv-SE" sz="2400" b="1" dirty="0">
                <a:solidFill>
                  <a:srgbClr val="002060"/>
                </a:solidFill>
                <a:latin typeface="Arial Narrow" panose="020B0606020202030204" pitchFamily="34" charset="0"/>
              </a:rPr>
              <a:t> the </a:t>
            </a:r>
            <a:r>
              <a:rPr lang="sv-SE" sz="2400" b="1" dirty="0" err="1">
                <a:solidFill>
                  <a:srgbClr val="002060"/>
                </a:solidFill>
                <a:latin typeface="Arial Narrow" panose="020B0606020202030204" pitchFamily="34" charset="0"/>
              </a:rPr>
              <a:t>title</a:t>
            </a:r>
            <a:br>
              <a:rPr lang="sv-SE" sz="2400" b="1" dirty="0">
                <a:solidFill>
                  <a:srgbClr val="002060"/>
                </a:solidFill>
                <a:latin typeface="Arial Narrow" panose="020B0606020202030204" pitchFamily="34" charset="0"/>
              </a:rPr>
            </a:br>
            <a:r>
              <a:rPr lang="sv-SE" sz="2400" b="1" i="1" dirty="0">
                <a:solidFill>
                  <a:srgbClr val="002060"/>
                </a:solidFill>
                <a:latin typeface="Arial Narrow" panose="020B0606020202030204" pitchFamily="34" charset="0"/>
              </a:rPr>
              <a:t> </a:t>
            </a:r>
            <a:r>
              <a:rPr lang="sv-SE" sz="2400" b="1" i="1" dirty="0" err="1">
                <a:solidFill>
                  <a:srgbClr val="002060"/>
                </a:solidFill>
                <a:latin typeface="Arial Narrow" panose="020B0606020202030204" pitchFamily="34" charset="0"/>
              </a:rPr>
              <a:t>Wetlands</a:t>
            </a:r>
            <a:r>
              <a:rPr lang="sv-SE" sz="2400" b="1" i="1" dirty="0">
                <a:solidFill>
                  <a:srgbClr val="002060"/>
                </a:solidFill>
                <a:latin typeface="Arial Narrow" panose="020B0606020202030204" pitchFamily="34" charset="0"/>
              </a:rPr>
              <a:t> and the Baltic Sea Environment </a:t>
            </a:r>
            <a:r>
              <a:rPr lang="sv-SE" sz="2400" b="1" dirty="0">
                <a:solidFill>
                  <a:srgbClr val="002060"/>
                </a:solidFill>
                <a:latin typeface="Arial Narrow" panose="020B0606020202030204" pitchFamily="34" charset="0"/>
              </a:rPr>
              <a:t>on </a:t>
            </a:r>
            <a:r>
              <a:rPr lang="sv-SE" sz="2400" b="1" dirty="0" err="1">
                <a:solidFill>
                  <a:srgbClr val="002060"/>
                </a:solidFill>
                <a:latin typeface="Arial Narrow" panose="020B0606020202030204" pitchFamily="34" charset="0"/>
              </a:rPr>
              <a:t>March</a:t>
            </a:r>
            <a:r>
              <a:rPr lang="sv-SE" sz="2400" b="1" dirty="0">
                <a:solidFill>
                  <a:srgbClr val="002060"/>
                </a:solidFill>
                <a:latin typeface="Arial Narrow" panose="020B0606020202030204" pitchFamily="34" charset="0"/>
              </a:rPr>
              <a:t> 5, 2022  </a:t>
            </a:r>
          </a:p>
          <a:p>
            <a:pPr algn="ctr"/>
            <a:r>
              <a:rPr lang="sv-SE" sz="2400" b="1" dirty="0">
                <a:solidFill>
                  <a:srgbClr val="002060"/>
                </a:solidFill>
                <a:latin typeface="Arial Narrow" panose="020B0606020202030204" pitchFamily="34" charset="0"/>
                <a:hlinkClick r:id="rId3">
                  <a:extLst>
                    <a:ext uri="{A12FA001-AC4F-418D-AE19-62706E023703}">
                      <ahyp:hlinkClr xmlns:ahyp="http://schemas.microsoft.com/office/drawing/2018/hyperlinkcolor" val="tx"/>
                    </a:ext>
                  </a:extLst>
                </a:hlinkClick>
              </a:rPr>
              <a:t>https://youtu.be/VbO9AkfeSYc</a:t>
            </a:r>
            <a:endParaRPr lang="sv-SE" sz="2400" b="1" dirty="0">
              <a:solidFill>
                <a:srgbClr val="002060"/>
              </a:solidFill>
              <a:latin typeface="Arial Narrow" panose="020B0606020202030204" pitchFamily="34" charset="0"/>
            </a:endParaRPr>
          </a:p>
        </p:txBody>
      </p:sp>
      <p:pic>
        <p:nvPicPr>
          <p:cNvPr id="2" name="Onlinemedia 1" descr="Kronprinsessans talade vid webbinarium om Östersjön">
            <a:hlinkClick r:id="" action="ppaction://media"/>
            <a:extLst>
              <a:ext uri="{FF2B5EF4-FFF2-40B4-BE49-F238E27FC236}">
                <a16:creationId xmlns:a16="http://schemas.microsoft.com/office/drawing/2014/main" id="{29BA19A1-8781-C641-A962-22C9B00E5A1C}"/>
              </a:ext>
            </a:extLst>
          </p:cNvPr>
          <p:cNvPicPr>
            <a:picLocks noRot="1" noChangeAspect="1"/>
          </p:cNvPicPr>
          <p:nvPr>
            <a:videoFile r:link="rId1"/>
          </p:nvPr>
        </p:nvPicPr>
        <p:blipFill>
          <a:blip r:embed="rId4"/>
          <a:stretch>
            <a:fillRect/>
          </a:stretch>
        </p:blipFill>
        <p:spPr>
          <a:xfrm>
            <a:off x="3075709" y="1542684"/>
            <a:ext cx="5549241" cy="3135321"/>
          </a:xfrm>
          <a:prstGeom prst="rect">
            <a:avLst/>
          </a:prstGeom>
        </p:spPr>
      </p:pic>
      <p:pic>
        <p:nvPicPr>
          <p:cNvPr id="6" name="Bildobjekt 5">
            <a:extLst>
              <a:ext uri="{FF2B5EF4-FFF2-40B4-BE49-F238E27FC236}">
                <a16:creationId xmlns:a16="http://schemas.microsoft.com/office/drawing/2014/main" id="{B95C0730-9138-F941-BC91-8BCAADF11477}"/>
              </a:ext>
            </a:extLst>
          </p:cNvPr>
          <p:cNvPicPr>
            <a:picLocks noChangeAspect="1"/>
          </p:cNvPicPr>
          <p:nvPr/>
        </p:nvPicPr>
        <p:blipFill>
          <a:blip r:embed="rId5"/>
          <a:stretch>
            <a:fillRect/>
          </a:stretch>
        </p:blipFill>
        <p:spPr>
          <a:xfrm>
            <a:off x="3878318" y="390662"/>
            <a:ext cx="4940596" cy="912905"/>
          </a:xfrm>
          <a:prstGeom prst="rect">
            <a:avLst/>
          </a:prstGeom>
        </p:spPr>
      </p:pic>
    </p:spTree>
    <p:extLst>
      <p:ext uri="{BB962C8B-B14F-4D97-AF65-F5344CB8AC3E}">
        <p14:creationId xmlns:p14="http://schemas.microsoft.com/office/powerpoint/2010/main" val="39894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D1E7C-D270-F588-8DAC-6FFAD9EC98AB}"/>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30133734-C51E-C655-5F21-7BC7414AD679}"/>
              </a:ext>
            </a:extLst>
          </p:cNvPr>
          <p:cNvSpPr>
            <a:spLocks noGrp="1"/>
          </p:cNvSpPr>
          <p:nvPr>
            <p:ph type="title"/>
          </p:nvPr>
        </p:nvSpPr>
        <p:spPr>
          <a:xfrm>
            <a:off x="3796862" y="170946"/>
            <a:ext cx="6923690" cy="961974"/>
          </a:xfrm>
        </p:spPr>
        <p:txBody>
          <a:bodyPr/>
          <a:lstStyle/>
          <a:p>
            <a:r>
              <a:rPr lang="sv-SE" dirty="0">
                <a:latin typeface="Arial Narrow" panose="020B0606020202030204" pitchFamily="34" charset="0"/>
              </a:rPr>
              <a:t>ACTION COMMITTEES</a:t>
            </a:r>
          </a:p>
        </p:txBody>
      </p:sp>
      <p:sp>
        <p:nvSpPr>
          <p:cNvPr id="10" name="Content Placeholder 22">
            <a:extLst>
              <a:ext uri="{FF2B5EF4-FFF2-40B4-BE49-F238E27FC236}">
                <a16:creationId xmlns:a16="http://schemas.microsoft.com/office/drawing/2014/main" id="{30859CFD-93F1-E45B-9333-7E06F147AE4D}"/>
              </a:ext>
            </a:extLst>
          </p:cNvPr>
          <p:cNvSpPr txBox="1">
            <a:spLocks/>
          </p:cNvSpPr>
          <p:nvPr/>
        </p:nvSpPr>
        <p:spPr>
          <a:xfrm>
            <a:off x="378372" y="3429000"/>
            <a:ext cx="3852028" cy="23095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333333"/>
                </a:solidFill>
                <a:latin typeface="+mn-lt"/>
                <a:ea typeface="+mn-ea"/>
                <a:cs typeface="+mn-cs"/>
              </a:defRPr>
            </a:lvl1pPr>
            <a:lvl2pPr marL="457200" indent="-228600" algn="l" defTabSz="914400" rtl="0" eaLnBrk="1" latinLnBrk="0" hangingPunct="1">
              <a:lnSpc>
                <a:spcPct val="90000"/>
              </a:lnSpc>
              <a:spcBef>
                <a:spcPts val="500"/>
              </a:spcBef>
              <a:buFont typeface="Arial" panose="020B0604020202020204" pitchFamily="34" charset="0"/>
              <a:buChar char="•"/>
              <a:defRPr sz="2000" kern="1200">
                <a:solidFill>
                  <a:srgbClr val="333333"/>
                </a:solidFill>
                <a:latin typeface="+mn-lt"/>
                <a:ea typeface="+mn-ea"/>
                <a:cs typeface="+mn-cs"/>
              </a:defRPr>
            </a:lvl2pPr>
            <a:lvl3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33333"/>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600" kern="1200">
                <a:solidFill>
                  <a:srgbClr val="333333"/>
                </a:solidFill>
                <a:latin typeface="+mn-lt"/>
                <a:ea typeface="+mn-ea"/>
                <a:cs typeface="+mn-cs"/>
              </a:defRPr>
            </a:lvl4pPr>
            <a:lvl5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solidFill>
                  <a:schemeClr val="accent1"/>
                </a:solidFill>
                <a:latin typeface="Arial Narrow" panose="020B0606020202030204" pitchFamily="34" charset="0"/>
              </a:rPr>
              <a:t>Syfte</a:t>
            </a:r>
            <a:endParaRPr lang="en-US" dirty="0">
              <a:solidFill>
                <a:schemeClr val="accent1"/>
              </a:solidFill>
              <a:latin typeface="Arial Narrow" panose="020B0606020202030204" pitchFamily="34" charset="0"/>
            </a:endParaRPr>
          </a:p>
          <a:p>
            <a:pPr marL="182563" indent="-182563"/>
            <a:r>
              <a:rPr lang="sv-SE" dirty="0">
                <a:solidFill>
                  <a:schemeClr val="accent1"/>
                </a:solidFill>
                <a:latin typeface="Arial Narrow" panose="020B0606020202030204" pitchFamily="34" charset="0"/>
              </a:rPr>
              <a:t>Studera, söka och förbereda</a:t>
            </a:r>
          </a:p>
          <a:p>
            <a:pPr marL="182563" indent="-182563"/>
            <a:r>
              <a:rPr lang="sv-SE" dirty="0">
                <a:solidFill>
                  <a:schemeClr val="accent1"/>
                </a:solidFill>
                <a:latin typeface="Arial Narrow" panose="020B0606020202030204" pitchFamily="34" charset="0"/>
              </a:rPr>
              <a:t>Hitta sätt att marknadsföra</a:t>
            </a:r>
          </a:p>
          <a:p>
            <a:pPr marL="182563" indent="-182563"/>
            <a:r>
              <a:rPr lang="sv-SE" dirty="0">
                <a:solidFill>
                  <a:schemeClr val="accent1"/>
                </a:solidFill>
                <a:latin typeface="Arial Narrow" panose="020B0606020202030204" pitchFamily="34" charset="0"/>
              </a:rPr>
              <a:t>Gå med för att göra skillnad</a:t>
            </a:r>
          </a:p>
        </p:txBody>
      </p:sp>
      <p:pic>
        <p:nvPicPr>
          <p:cNvPr id="11" name="Kuva 3" descr="Kuva, joka sisältää kohteen teksti, ulko, urheilu&#10;&#10;Kuvaus luotu automaattisesti">
            <a:extLst>
              <a:ext uri="{FF2B5EF4-FFF2-40B4-BE49-F238E27FC236}">
                <a16:creationId xmlns:a16="http://schemas.microsoft.com/office/drawing/2014/main" id="{B3EEE1DE-14B5-D226-6D48-977B9AD2A1C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78372" y="170945"/>
            <a:ext cx="3078840" cy="2684833"/>
          </a:xfrm>
          <a:prstGeom prst="rect">
            <a:avLst/>
          </a:prstGeom>
        </p:spPr>
      </p:pic>
      <p:sp>
        <p:nvSpPr>
          <p:cNvPr id="12" name="Text Placeholder 25">
            <a:extLst>
              <a:ext uri="{FF2B5EF4-FFF2-40B4-BE49-F238E27FC236}">
                <a16:creationId xmlns:a16="http://schemas.microsoft.com/office/drawing/2014/main" id="{70E2D29A-F12C-8831-78B0-9D59F5A277CB}"/>
              </a:ext>
            </a:extLst>
          </p:cNvPr>
          <p:cNvSpPr txBox="1">
            <a:spLocks/>
          </p:cNvSpPr>
          <p:nvPr/>
        </p:nvSpPr>
        <p:spPr>
          <a:xfrm>
            <a:off x="5021496" y="1513361"/>
            <a:ext cx="5537200" cy="4086924"/>
          </a:xfrm>
          <a:prstGeom prst="rect">
            <a:avLst/>
          </a:prstGeom>
        </p:spPr>
        <p:txBody>
          <a:bodyPr vert="horz" lIns="91440" tIns="45720" rIns="91440" bIns="45720" rtlCol="0" anchor="ctr">
            <a:noAutofit/>
          </a:bodyPr>
          <a:lstStyle>
            <a:defPPr>
              <a:defRPr lang="en-US"/>
            </a:defPPr>
            <a:lvl1pPr marL="0" algn="r" defTabSz="914400" rtl="0" eaLnBrk="1" latinLnBrk="0" hangingPunct="1">
              <a:defRPr lang="en-US" sz="1200"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1" indent="-342900">
              <a:spcAft>
                <a:spcPts val="1800"/>
              </a:spcAft>
              <a:buFont typeface="Wingdings" panose="05000000000000000000" pitchFamily="2" charset="2"/>
              <a:buChar char="Ø"/>
              <a:tabLst>
                <a:tab pos="355600" algn="l"/>
                <a:tab pos="803275" algn="l"/>
              </a:tabLst>
            </a:pPr>
            <a:r>
              <a:rPr lang="sv-SE" sz="2800" i="1" dirty="0">
                <a:solidFill>
                  <a:srgbClr val="002060"/>
                </a:solidFill>
                <a:latin typeface="Arial Narrow" panose="020B0606020202030204" pitchFamily="34" charset="0"/>
              </a:rPr>
              <a:t>Beach </a:t>
            </a:r>
            <a:r>
              <a:rPr lang="sv-SE" sz="2800" i="1" dirty="0" err="1">
                <a:solidFill>
                  <a:srgbClr val="002060"/>
                </a:solidFill>
                <a:latin typeface="Arial Narrow" panose="020B0606020202030204" pitchFamily="34" charset="0"/>
              </a:rPr>
              <a:t>cleaning</a:t>
            </a:r>
            <a:r>
              <a:rPr lang="sv-SE" sz="2800" i="1" dirty="0">
                <a:solidFill>
                  <a:srgbClr val="002060"/>
                </a:solidFill>
                <a:latin typeface="Arial Narrow" panose="020B0606020202030204" pitchFamily="34" charset="0"/>
              </a:rPr>
              <a:t> and </a:t>
            </a:r>
            <a:r>
              <a:rPr lang="sv-SE" sz="2800" i="1" dirty="0" err="1">
                <a:solidFill>
                  <a:srgbClr val="002060"/>
                </a:solidFill>
                <a:latin typeface="Arial Narrow" panose="020B0606020202030204" pitchFamily="34" charset="0"/>
              </a:rPr>
              <a:t>macro</a:t>
            </a:r>
            <a:r>
              <a:rPr lang="sv-SE" sz="2800" i="1" dirty="0">
                <a:solidFill>
                  <a:srgbClr val="002060"/>
                </a:solidFill>
                <a:latin typeface="Arial Narrow" panose="020B0606020202030204" pitchFamily="34" charset="0"/>
              </a:rPr>
              <a:t> and </a:t>
            </a:r>
            <a:r>
              <a:rPr lang="sv-SE" sz="2800" i="1" dirty="0" err="1">
                <a:solidFill>
                  <a:srgbClr val="002060"/>
                </a:solidFill>
                <a:latin typeface="Arial Narrow" panose="020B0606020202030204" pitchFamily="34" charset="0"/>
              </a:rPr>
              <a:t>micro</a:t>
            </a:r>
            <a:r>
              <a:rPr lang="sv-SE" sz="2800" i="1" dirty="0">
                <a:solidFill>
                  <a:srgbClr val="002060"/>
                </a:solidFill>
                <a:latin typeface="Arial Narrow" panose="020B0606020202030204" pitchFamily="34" charset="0"/>
              </a:rPr>
              <a:t> plastic.</a:t>
            </a:r>
            <a:r>
              <a:rPr lang="en-GB" sz="2800" i="1" dirty="0">
                <a:solidFill>
                  <a:srgbClr val="002060"/>
                </a:solidFill>
                <a:latin typeface="Arial Narrow" panose="020B0606020202030204" pitchFamily="34" charset="0"/>
              </a:rPr>
              <a:t> End plastic soup.</a:t>
            </a:r>
          </a:p>
          <a:p>
            <a:pPr marL="342900" lvl="1" indent="-342900">
              <a:spcAft>
                <a:spcPts val="1800"/>
              </a:spcAft>
              <a:buFont typeface="Wingdings" panose="05000000000000000000" pitchFamily="2" charset="2"/>
              <a:buChar char="Ø"/>
              <a:tabLst>
                <a:tab pos="355600" algn="l"/>
                <a:tab pos="803275" algn="l"/>
              </a:tabLst>
            </a:pPr>
            <a:r>
              <a:rPr lang="sv-SE" sz="2800" i="1" dirty="0" err="1">
                <a:solidFill>
                  <a:srgbClr val="002060"/>
                </a:solidFill>
                <a:latin typeface="Arial Narrow" panose="020B0606020202030204" pitchFamily="34" charset="0"/>
              </a:rPr>
              <a:t>Harmful</a:t>
            </a:r>
            <a:r>
              <a:rPr lang="sv-SE" sz="2800" i="1" dirty="0">
                <a:solidFill>
                  <a:srgbClr val="002060"/>
                </a:solidFill>
                <a:latin typeface="Arial Narrow" panose="020B0606020202030204" pitchFamily="34" charset="0"/>
              </a:rPr>
              <a:t> </a:t>
            </a:r>
            <a:r>
              <a:rPr lang="sv-SE" sz="2800" i="1" dirty="0" err="1">
                <a:solidFill>
                  <a:srgbClr val="002060"/>
                </a:solidFill>
                <a:latin typeface="Arial Narrow" panose="020B0606020202030204" pitchFamily="34" charset="0"/>
              </a:rPr>
              <a:t>substances</a:t>
            </a:r>
            <a:r>
              <a:rPr lang="sv-SE" sz="2800" i="1" dirty="0">
                <a:solidFill>
                  <a:srgbClr val="002060"/>
                </a:solidFill>
                <a:latin typeface="Arial Narrow" panose="020B0606020202030204" pitchFamily="34" charset="0"/>
              </a:rPr>
              <a:t> in the </a:t>
            </a:r>
            <a:r>
              <a:rPr lang="sv-SE" sz="2800" i="1" dirty="0" err="1">
                <a:solidFill>
                  <a:srgbClr val="002060"/>
                </a:solidFill>
                <a:latin typeface="Arial Narrow" panose="020B0606020202030204" pitchFamily="34" charset="0"/>
              </a:rPr>
              <a:t>deep</a:t>
            </a:r>
            <a:r>
              <a:rPr lang="sv-SE" sz="2800" i="1" dirty="0">
                <a:solidFill>
                  <a:srgbClr val="002060"/>
                </a:solidFill>
                <a:latin typeface="Arial Narrow" panose="020B0606020202030204" pitchFamily="34" charset="0"/>
              </a:rPr>
              <a:t>.</a:t>
            </a:r>
          </a:p>
          <a:p>
            <a:pPr marL="342900" lvl="1" indent="-342900">
              <a:spcAft>
                <a:spcPts val="1800"/>
              </a:spcAft>
              <a:buFont typeface="Wingdings" panose="05000000000000000000" pitchFamily="2" charset="2"/>
              <a:buChar char="Ø"/>
              <a:tabLst>
                <a:tab pos="355600" algn="l"/>
                <a:tab pos="803275" algn="l"/>
              </a:tabLst>
            </a:pPr>
            <a:r>
              <a:rPr lang="sv-SE" sz="2800" i="1" dirty="0">
                <a:solidFill>
                  <a:srgbClr val="002060"/>
                </a:solidFill>
                <a:latin typeface="Arial Narrow" panose="020B0606020202030204" pitchFamily="34" charset="0"/>
              </a:rPr>
              <a:t>The </a:t>
            </a:r>
            <a:r>
              <a:rPr lang="sv-SE" sz="2800" i="1" dirty="0" err="1">
                <a:solidFill>
                  <a:srgbClr val="002060"/>
                </a:solidFill>
                <a:latin typeface="Arial Narrow" panose="020B0606020202030204" pitchFamily="34" charset="0"/>
              </a:rPr>
              <a:t>impact</a:t>
            </a:r>
            <a:r>
              <a:rPr lang="sv-SE" sz="2800" i="1" dirty="0">
                <a:solidFill>
                  <a:srgbClr val="002060"/>
                </a:solidFill>
                <a:latin typeface="Arial Narrow" panose="020B0606020202030204" pitchFamily="34" charset="0"/>
              </a:rPr>
              <a:t> </a:t>
            </a:r>
            <a:r>
              <a:rPr lang="sv-SE" sz="2800" i="1" dirty="0" err="1">
                <a:solidFill>
                  <a:srgbClr val="002060"/>
                </a:solidFill>
                <a:latin typeface="Arial Narrow" panose="020B0606020202030204" pitchFamily="34" charset="0"/>
              </a:rPr>
              <a:t>of</a:t>
            </a:r>
            <a:r>
              <a:rPr lang="sv-SE" sz="2800" i="1" dirty="0">
                <a:solidFill>
                  <a:srgbClr val="002060"/>
                </a:solidFill>
                <a:latin typeface="Arial Narrow" panose="020B0606020202030204" pitchFamily="34" charset="0"/>
              </a:rPr>
              <a:t> </a:t>
            </a:r>
            <a:r>
              <a:rPr lang="sv-SE" sz="2800" i="1" dirty="0" err="1">
                <a:solidFill>
                  <a:srgbClr val="002060"/>
                </a:solidFill>
                <a:latin typeface="Arial Narrow" panose="020B0606020202030204" pitchFamily="34" charset="0"/>
              </a:rPr>
              <a:t>industrial</a:t>
            </a:r>
            <a:r>
              <a:rPr lang="sv-SE" sz="2800" i="1" dirty="0">
                <a:solidFill>
                  <a:srgbClr val="002060"/>
                </a:solidFill>
                <a:latin typeface="Arial Narrow" panose="020B0606020202030204" pitchFamily="34" charset="0"/>
              </a:rPr>
              <a:t> </a:t>
            </a:r>
            <a:r>
              <a:rPr lang="sv-SE" sz="2800" i="1" dirty="0" err="1">
                <a:solidFill>
                  <a:srgbClr val="002060"/>
                </a:solidFill>
                <a:latin typeface="Arial Narrow" panose="020B0606020202030204" pitchFamily="34" charset="0"/>
              </a:rPr>
              <a:t>fishing</a:t>
            </a:r>
            <a:r>
              <a:rPr lang="sv-SE" sz="2800" i="1" dirty="0">
                <a:solidFill>
                  <a:srgbClr val="002060"/>
                </a:solidFill>
                <a:latin typeface="Arial Narrow" panose="020B0606020202030204" pitchFamily="34" charset="0"/>
              </a:rPr>
              <a:t> on the Baltic Sea </a:t>
            </a:r>
            <a:r>
              <a:rPr lang="sv-SE" sz="2800" i="1" dirty="0" err="1">
                <a:solidFill>
                  <a:srgbClr val="002060"/>
                </a:solidFill>
                <a:latin typeface="Arial Narrow" panose="020B0606020202030204" pitchFamily="34" charset="0"/>
              </a:rPr>
              <a:t>ecosystem</a:t>
            </a:r>
            <a:r>
              <a:rPr lang="sv-SE" sz="2800" i="1" dirty="0">
                <a:solidFill>
                  <a:srgbClr val="002060"/>
                </a:solidFill>
                <a:latin typeface="Arial Narrow" panose="020B0606020202030204" pitchFamily="34" charset="0"/>
              </a:rPr>
              <a:t>.</a:t>
            </a:r>
          </a:p>
          <a:p>
            <a:pPr marL="342900" lvl="1" indent="-342900">
              <a:spcAft>
                <a:spcPts val="1800"/>
              </a:spcAft>
              <a:buFont typeface="Wingdings" panose="05000000000000000000" pitchFamily="2" charset="2"/>
              <a:buChar char="Ø"/>
              <a:tabLst>
                <a:tab pos="355600" algn="l"/>
                <a:tab pos="803275" algn="l"/>
              </a:tabLst>
            </a:pPr>
            <a:r>
              <a:rPr lang="sv-SE" sz="2800" i="1" dirty="0">
                <a:solidFill>
                  <a:srgbClr val="002060"/>
                </a:solidFill>
                <a:latin typeface="Arial Narrow" panose="020B0606020202030204" pitchFamily="34" charset="0"/>
              </a:rPr>
              <a:t>Baltic Sea </a:t>
            </a:r>
            <a:r>
              <a:rPr lang="sv-SE" sz="2800" i="1" dirty="0" err="1">
                <a:solidFill>
                  <a:srgbClr val="002060"/>
                </a:solidFill>
                <a:latin typeface="Arial Narrow" panose="020B0606020202030204" pitchFamily="34" charset="0"/>
              </a:rPr>
              <a:t>awareness</a:t>
            </a:r>
            <a:r>
              <a:rPr lang="sv-SE" sz="2800" i="1" dirty="0">
                <a:solidFill>
                  <a:srgbClr val="002060"/>
                </a:solidFill>
                <a:latin typeface="Arial Narrow" panose="020B0606020202030204" pitchFamily="34" charset="0"/>
              </a:rPr>
              <a:t> </a:t>
            </a:r>
            <a:r>
              <a:rPr lang="sv-SE" sz="2800" i="1" dirty="0" err="1">
                <a:solidFill>
                  <a:srgbClr val="002060"/>
                </a:solidFill>
                <a:latin typeface="Arial Narrow" panose="020B0606020202030204" pitchFamily="34" charset="0"/>
              </a:rPr>
              <a:t>raising</a:t>
            </a:r>
            <a:r>
              <a:rPr lang="sv-SE" sz="2800" i="1" dirty="0">
                <a:solidFill>
                  <a:srgbClr val="002060"/>
                </a:solidFill>
                <a:latin typeface="Arial Narrow" panose="020B0606020202030204" pitchFamily="34" charset="0"/>
              </a:rPr>
              <a:t> and </a:t>
            </a:r>
            <a:r>
              <a:rPr lang="sv-SE" sz="2800" i="1" dirty="0" err="1">
                <a:solidFill>
                  <a:srgbClr val="002060"/>
                </a:solidFill>
                <a:latin typeface="Arial Narrow" panose="020B0606020202030204" pitchFamily="34" charset="0"/>
              </a:rPr>
              <a:t>environmental</a:t>
            </a:r>
            <a:r>
              <a:rPr lang="sv-SE" sz="2800" i="1" dirty="0">
                <a:solidFill>
                  <a:srgbClr val="002060"/>
                </a:solidFill>
                <a:latin typeface="Arial Narrow" panose="020B0606020202030204" pitchFamily="34" charset="0"/>
              </a:rPr>
              <a:t> </a:t>
            </a:r>
            <a:r>
              <a:rPr lang="sv-SE" sz="2800" i="1" dirty="0" err="1">
                <a:solidFill>
                  <a:srgbClr val="002060"/>
                </a:solidFill>
                <a:latin typeface="Arial Narrow" panose="020B0606020202030204" pitchFamily="34" charset="0"/>
              </a:rPr>
              <a:t>education</a:t>
            </a:r>
            <a:r>
              <a:rPr lang="sv-SE" sz="2800" i="1" dirty="0">
                <a:solidFill>
                  <a:srgbClr val="002060"/>
                </a:solidFill>
                <a:latin typeface="Arial Narrow" panose="020B0606020202030204" pitchFamily="34" charset="0"/>
              </a:rPr>
              <a:t>.</a:t>
            </a:r>
            <a:endParaRPr lang="en-GB" sz="2800" i="1" dirty="0">
              <a:solidFill>
                <a:srgbClr val="002060"/>
              </a:solidFill>
              <a:latin typeface="Arial Narrow" panose="020B0606020202030204" pitchFamily="34" charset="0"/>
            </a:endParaRPr>
          </a:p>
        </p:txBody>
      </p:sp>
      <p:pic>
        <p:nvPicPr>
          <p:cNvPr id="13" name="Kuva 1">
            <a:extLst>
              <a:ext uri="{FF2B5EF4-FFF2-40B4-BE49-F238E27FC236}">
                <a16:creationId xmlns:a16="http://schemas.microsoft.com/office/drawing/2014/main" id="{FC5BE8E4-2D37-3CB3-5160-69741D6FC703}"/>
              </a:ext>
            </a:extLst>
          </p:cNvPr>
          <p:cNvPicPr>
            <a:picLocks noChangeAspect="1"/>
          </p:cNvPicPr>
          <p:nvPr/>
        </p:nvPicPr>
        <p:blipFill>
          <a:blip r:embed="rId3"/>
          <a:stretch>
            <a:fillRect/>
          </a:stretch>
        </p:blipFill>
        <p:spPr>
          <a:xfrm>
            <a:off x="7039658" y="5600285"/>
            <a:ext cx="4424252" cy="769211"/>
          </a:xfrm>
          <a:prstGeom prst="rect">
            <a:avLst/>
          </a:prstGeom>
        </p:spPr>
      </p:pic>
      <p:sp>
        <p:nvSpPr>
          <p:cNvPr id="14" name="textruta 13">
            <a:extLst>
              <a:ext uri="{FF2B5EF4-FFF2-40B4-BE49-F238E27FC236}">
                <a16:creationId xmlns:a16="http://schemas.microsoft.com/office/drawing/2014/main" id="{6459564D-B343-BA48-F316-19D20314725F}"/>
              </a:ext>
            </a:extLst>
          </p:cNvPr>
          <p:cNvSpPr txBox="1"/>
          <p:nvPr/>
        </p:nvSpPr>
        <p:spPr>
          <a:xfrm>
            <a:off x="1422348" y="5600285"/>
            <a:ext cx="4673652" cy="1107996"/>
          </a:xfrm>
          <a:prstGeom prst="rect">
            <a:avLst/>
          </a:prstGeom>
          <a:noFill/>
        </p:spPr>
        <p:txBody>
          <a:bodyPr wrap="none" rtlCol="0">
            <a:spAutoFit/>
          </a:bodyPr>
          <a:lstStyle/>
          <a:p>
            <a:r>
              <a:rPr lang="sv-SE" sz="2400" dirty="0">
                <a:solidFill>
                  <a:schemeClr val="accent1"/>
                </a:solidFill>
                <a:latin typeface="Arial Narrow" panose="020B0606020202030204" pitchFamily="34" charset="0"/>
              </a:rPr>
              <a:t>Hitta kontaktinformationen </a:t>
            </a:r>
            <a:br>
              <a:rPr lang="sv-SE" sz="2400" dirty="0">
                <a:solidFill>
                  <a:schemeClr val="accent1"/>
                </a:solidFill>
                <a:latin typeface="Arial Narrow" panose="020B0606020202030204" pitchFamily="34" charset="0"/>
              </a:rPr>
            </a:br>
            <a:r>
              <a:rPr lang="sv-SE" sz="2400" dirty="0">
                <a:solidFill>
                  <a:schemeClr val="accent1"/>
                </a:solidFill>
                <a:latin typeface="Arial Narrow" panose="020B0606020202030204" pitchFamily="34" charset="0"/>
              </a:rPr>
              <a:t>på </a:t>
            </a:r>
            <a:r>
              <a:rPr lang="sv-SE" sz="2400" dirty="0" err="1">
                <a:solidFill>
                  <a:schemeClr val="accent1"/>
                </a:solidFill>
                <a:latin typeface="Arial Narrow" panose="020B0606020202030204" pitchFamily="34" charset="0"/>
              </a:rPr>
              <a:t>BASRANs</a:t>
            </a:r>
            <a:r>
              <a:rPr lang="sv-SE" sz="2400" dirty="0">
                <a:solidFill>
                  <a:schemeClr val="accent1"/>
                </a:solidFill>
                <a:latin typeface="Arial Narrow" panose="020B0606020202030204" pitchFamily="34" charset="0"/>
              </a:rPr>
              <a:t>  hemsida </a:t>
            </a:r>
            <a:r>
              <a:rPr lang="sv-SE" sz="2400" dirty="0">
                <a:solidFill>
                  <a:schemeClr val="accent1"/>
                </a:solidFill>
                <a:latin typeface="Arial Narrow" panose="020B0606020202030204" pitchFamily="34" charset="0"/>
                <a:hlinkClick r:id="rId4"/>
              </a:rPr>
              <a:t>www.basran.eu</a:t>
            </a:r>
            <a:r>
              <a:rPr lang="en-US" sz="2400" dirty="0">
                <a:solidFill>
                  <a:schemeClr val="accent1"/>
                </a:solidFill>
                <a:latin typeface="Arial Narrow" panose="020B0606020202030204" pitchFamily="34" charset="0"/>
                <a:hlinkClick r:id="rId4"/>
              </a:rPr>
              <a:t> </a:t>
            </a:r>
            <a:endParaRPr lang="en-US" sz="2400" dirty="0">
              <a:solidFill>
                <a:schemeClr val="accent1"/>
              </a:solidFill>
              <a:latin typeface="Arial Narrow" panose="020B0606020202030204" pitchFamily="34" charset="0"/>
            </a:endParaRPr>
          </a:p>
          <a:p>
            <a:endParaRPr lang="sv-SE" dirty="0"/>
          </a:p>
        </p:txBody>
      </p:sp>
    </p:spTree>
    <p:extLst>
      <p:ext uri="{BB962C8B-B14F-4D97-AF65-F5344CB8AC3E}">
        <p14:creationId xmlns:p14="http://schemas.microsoft.com/office/powerpoint/2010/main" val="4240058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54DCA0-40E1-6940-8792-E8B0ACBB1BB2}"/>
              </a:ext>
            </a:extLst>
          </p:cNvPr>
          <p:cNvSpPr>
            <a:spLocks noGrp="1"/>
          </p:cNvSpPr>
          <p:nvPr>
            <p:ph type="title"/>
          </p:nvPr>
        </p:nvSpPr>
        <p:spPr>
          <a:xfrm>
            <a:off x="567267" y="0"/>
            <a:ext cx="11506200" cy="1296203"/>
          </a:xfrm>
        </p:spPr>
        <p:txBody>
          <a:bodyPr>
            <a:normAutofit/>
          </a:bodyPr>
          <a:lstStyle/>
          <a:p>
            <a:r>
              <a:rPr lang="en-GB" sz="3200" i="1" dirty="0"/>
              <a:t>BASRAN RYLA Baltic Sea</a:t>
            </a:r>
            <a:br>
              <a:rPr lang="en-GB" sz="3200" dirty="0"/>
            </a:br>
            <a:r>
              <a:rPr lang="en-GB" sz="3200" dirty="0" err="1"/>
              <a:t>och</a:t>
            </a:r>
            <a:r>
              <a:rPr lang="en-GB" sz="3200" dirty="0"/>
              <a:t> </a:t>
            </a:r>
            <a:r>
              <a:rPr lang="en-GB" sz="3200" b="1" i="1" dirty="0"/>
              <a:t>Rotaract Baltic Sea E-club</a:t>
            </a:r>
            <a:endParaRPr lang="sv-SE" sz="3200" i="1" dirty="0"/>
          </a:p>
        </p:txBody>
      </p:sp>
      <p:sp>
        <p:nvSpPr>
          <p:cNvPr id="3" name="Platshållare för innehåll 2">
            <a:extLst>
              <a:ext uri="{FF2B5EF4-FFF2-40B4-BE49-F238E27FC236}">
                <a16:creationId xmlns:a16="http://schemas.microsoft.com/office/drawing/2014/main" id="{070DE3CD-1198-5B47-AB93-C04E44FE76FD}"/>
              </a:ext>
            </a:extLst>
          </p:cNvPr>
          <p:cNvSpPr>
            <a:spLocks noGrp="1"/>
          </p:cNvSpPr>
          <p:nvPr>
            <p:ph idx="1"/>
          </p:nvPr>
        </p:nvSpPr>
        <p:spPr>
          <a:xfrm>
            <a:off x="223777" y="1840806"/>
            <a:ext cx="8046463" cy="3199280"/>
          </a:xfrm>
        </p:spPr>
        <p:txBody>
          <a:bodyPr>
            <a:noAutofit/>
          </a:bodyPr>
          <a:lstStyle/>
          <a:p>
            <a:r>
              <a:rPr lang="sv-SE" sz="2000" dirty="0">
                <a:solidFill>
                  <a:srgbClr val="002060"/>
                </a:solidFill>
                <a:latin typeface="Arial Narrow" panose="020B0606020202030204" pitchFamily="34" charset="0"/>
              </a:rPr>
              <a:t>2022 i Tyskland med 26 deltagare</a:t>
            </a:r>
          </a:p>
          <a:p>
            <a:r>
              <a:rPr lang="sv-SE" sz="2000" dirty="0">
                <a:solidFill>
                  <a:srgbClr val="002060"/>
                </a:solidFill>
                <a:latin typeface="Arial Narrow" panose="020B0606020202030204" pitchFamily="34" charset="0"/>
              </a:rPr>
              <a:t>2023 i Sverige i samarbete med Stockholms universitet, 25 deltagare. Huvudsakligen utbildning på segelfartyget </a:t>
            </a:r>
            <a:r>
              <a:rPr lang="sv-SE" sz="2000" i="1" dirty="0">
                <a:solidFill>
                  <a:srgbClr val="002060"/>
                </a:solidFill>
                <a:latin typeface="Arial Narrow" panose="020B0606020202030204" pitchFamily="34" charset="0"/>
              </a:rPr>
              <a:t>Briggen Tre Kronor</a:t>
            </a:r>
          </a:p>
          <a:p>
            <a:r>
              <a:rPr lang="sv-SE" sz="2000" dirty="0">
                <a:solidFill>
                  <a:srgbClr val="002060"/>
                </a:solidFill>
                <a:latin typeface="Arial Narrow" panose="020B0606020202030204" pitchFamily="34" charset="0"/>
              </a:rPr>
              <a:t>2024 i Finland i samarbete med Helsingfors universitet, 27 deltagare.</a:t>
            </a:r>
          </a:p>
          <a:p>
            <a:r>
              <a:rPr lang="sv-SE" sz="2000" dirty="0">
                <a:solidFill>
                  <a:srgbClr val="002060"/>
                </a:solidFill>
                <a:latin typeface="Arial Narrow" panose="020B0606020202030204" pitchFamily="34" charset="0"/>
              </a:rPr>
              <a:t>2025 i Danmark i samarbete med Roskilde universitet, 22 deltagare. </a:t>
            </a:r>
          </a:p>
          <a:p>
            <a:pPr marL="0" indent="0">
              <a:spcBef>
                <a:spcPts val="600"/>
              </a:spcBef>
              <a:buNone/>
            </a:pPr>
            <a:endParaRPr lang="sv-SE" sz="2000" dirty="0">
              <a:solidFill>
                <a:srgbClr val="002060"/>
              </a:solidFill>
              <a:latin typeface="Arial Narrow" panose="020B0606020202030204" pitchFamily="34" charset="0"/>
            </a:endParaRPr>
          </a:p>
          <a:p>
            <a:pPr marL="0" indent="0">
              <a:spcBef>
                <a:spcPts val="600"/>
              </a:spcBef>
              <a:buNone/>
            </a:pPr>
            <a:r>
              <a:rPr lang="sv-SE" sz="2000" dirty="0">
                <a:solidFill>
                  <a:srgbClr val="002060"/>
                </a:solidFill>
                <a:latin typeface="Arial Narrow" panose="020B0606020202030204" pitchFamily="34" charset="0"/>
              </a:rPr>
              <a:t>Totalt 100 deltagare i ålder 18-30 år från 8 länder runt Östersjön.</a:t>
            </a:r>
            <a:br>
              <a:rPr lang="sv-SE" sz="2000" b="1" dirty="0">
                <a:solidFill>
                  <a:srgbClr val="002060"/>
                </a:solidFill>
                <a:latin typeface="Arial Narrow" panose="020B0606020202030204" pitchFamily="34" charset="0"/>
              </a:rPr>
            </a:br>
            <a:br>
              <a:rPr lang="sv-SE" sz="2000" dirty="0">
                <a:solidFill>
                  <a:srgbClr val="002060"/>
                </a:solidFill>
                <a:latin typeface="Arial Narrow" panose="020B0606020202030204" pitchFamily="34" charset="0"/>
              </a:rPr>
            </a:br>
            <a:r>
              <a:rPr lang="sv-SE" sz="2000" dirty="0">
                <a:solidFill>
                  <a:srgbClr val="002060"/>
                </a:solidFill>
                <a:latin typeface="Arial Narrow" panose="020B0606020202030204" pitchFamily="34" charset="0"/>
              </a:rPr>
              <a:t>Alla deltagare sponsrade av lokala Rotaryklubbar i respektive land.</a:t>
            </a:r>
            <a:br>
              <a:rPr lang="sv-SE" sz="2000" dirty="0">
                <a:solidFill>
                  <a:srgbClr val="002060"/>
                </a:solidFill>
                <a:latin typeface="Arial Narrow" panose="020B0606020202030204" pitchFamily="34" charset="0"/>
              </a:rPr>
            </a:br>
            <a:endParaRPr lang="sv-SE" sz="2000" b="1" dirty="0">
              <a:solidFill>
                <a:srgbClr val="002060"/>
              </a:solidFill>
              <a:latin typeface="Arial Narrow" panose="020B0606020202030204" pitchFamily="34" charset="0"/>
            </a:endParaRPr>
          </a:p>
        </p:txBody>
      </p:sp>
      <p:pic>
        <p:nvPicPr>
          <p:cNvPr id="5" name="Bildobjekt 4">
            <a:extLst>
              <a:ext uri="{FF2B5EF4-FFF2-40B4-BE49-F238E27FC236}">
                <a16:creationId xmlns:a16="http://schemas.microsoft.com/office/drawing/2014/main" id="{79D6E048-27C3-004C-9A2A-972B4D68A77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11828" y="2234346"/>
            <a:ext cx="3456395" cy="2592296"/>
          </a:xfrm>
          <a:prstGeom prst="rect">
            <a:avLst/>
          </a:prstGeom>
        </p:spPr>
      </p:pic>
      <p:sp>
        <p:nvSpPr>
          <p:cNvPr id="6" name="textruta 5">
            <a:extLst>
              <a:ext uri="{FF2B5EF4-FFF2-40B4-BE49-F238E27FC236}">
                <a16:creationId xmlns:a16="http://schemas.microsoft.com/office/drawing/2014/main" id="{356072FD-8C99-C8F2-5A11-7D22F0BD2AD7}"/>
              </a:ext>
            </a:extLst>
          </p:cNvPr>
          <p:cNvSpPr txBox="1"/>
          <p:nvPr/>
        </p:nvSpPr>
        <p:spPr>
          <a:xfrm>
            <a:off x="223777" y="5470397"/>
            <a:ext cx="11849690" cy="1015663"/>
          </a:xfrm>
          <a:prstGeom prst="rect">
            <a:avLst/>
          </a:prstGeom>
          <a:noFill/>
        </p:spPr>
        <p:txBody>
          <a:bodyPr wrap="square" rtlCol="0">
            <a:spAutoFit/>
          </a:bodyPr>
          <a:lstStyle/>
          <a:p>
            <a:r>
              <a:rPr lang="sv-SE" sz="2000" b="1" dirty="0" err="1">
                <a:solidFill>
                  <a:srgbClr val="002060"/>
                </a:solidFill>
                <a:latin typeface="Arial Narrow" panose="020B0606020202030204" pitchFamily="34" charset="0"/>
              </a:rPr>
              <a:t>Rotaract</a:t>
            </a:r>
            <a:r>
              <a:rPr lang="sv-SE" sz="2000" b="1" dirty="0">
                <a:solidFill>
                  <a:srgbClr val="002060"/>
                </a:solidFill>
                <a:latin typeface="Arial Narrow" panose="020B0606020202030204" pitchFamily="34" charset="0"/>
              </a:rPr>
              <a:t> Baltic Sea E-club </a:t>
            </a:r>
            <a:r>
              <a:rPr lang="sv-SE" sz="2000" dirty="0">
                <a:solidFill>
                  <a:srgbClr val="002060"/>
                </a:solidFill>
                <a:latin typeface="Arial Narrow" panose="020B0606020202030204" pitchFamily="34" charset="0"/>
              </a:rPr>
              <a:t>som vänder sig i första hand till deltagare i </a:t>
            </a:r>
            <a:r>
              <a:rPr lang="sv-SE" sz="2000" i="1" dirty="0">
                <a:solidFill>
                  <a:srgbClr val="002060"/>
                </a:solidFill>
                <a:latin typeface="Arial Narrow" panose="020B0606020202030204" pitchFamily="34" charset="0"/>
              </a:rPr>
              <a:t>BASRAN RYLA Baltic Sea </a:t>
            </a:r>
            <a:r>
              <a:rPr lang="sv-SE" sz="2000" dirty="0">
                <a:solidFill>
                  <a:srgbClr val="002060"/>
                </a:solidFill>
                <a:latin typeface="Arial Narrow" panose="020B0606020202030204" pitchFamily="34" charset="0"/>
              </a:rPr>
              <a:t>men även andra unga vuxna som är intresserade av att värna om Östersjön hade sitt första klubbmöte med chartermedlemmarna 18 september 2025.</a:t>
            </a:r>
            <a:endParaRPr lang="sv-SE" sz="2000" dirty="0">
              <a:latin typeface="Arial Narrow" panose="020B0606020202030204" pitchFamily="34" charset="0"/>
            </a:endParaRPr>
          </a:p>
        </p:txBody>
      </p:sp>
    </p:spTree>
    <p:extLst>
      <p:ext uri="{BB962C8B-B14F-4D97-AF65-F5344CB8AC3E}">
        <p14:creationId xmlns:p14="http://schemas.microsoft.com/office/powerpoint/2010/main" val="3424205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F6C5369B-0132-E943-9E3C-58AE872A2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2289" y="2283989"/>
            <a:ext cx="6019331" cy="3310632"/>
          </a:xfrm>
          <a:prstGeom prst="rect">
            <a:avLst/>
          </a:prstGeom>
          <a:effectLst/>
        </p:spPr>
      </p:pic>
      <p:sp>
        <p:nvSpPr>
          <p:cNvPr id="3" name="textruta 2">
            <a:extLst>
              <a:ext uri="{FF2B5EF4-FFF2-40B4-BE49-F238E27FC236}">
                <a16:creationId xmlns:a16="http://schemas.microsoft.com/office/drawing/2014/main" id="{1EFEE341-E6DA-BE42-B663-6B6A24ED8A83}"/>
              </a:ext>
            </a:extLst>
          </p:cNvPr>
          <p:cNvSpPr txBox="1"/>
          <p:nvPr/>
        </p:nvSpPr>
        <p:spPr>
          <a:xfrm>
            <a:off x="265839" y="719093"/>
            <a:ext cx="10716336" cy="523220"/>
          </a:xfrm>
          <a:prstGeom prst="rect">
            <a:avLst/>
          </a:prstGeom>
          <a:noFill/>
        </p:spPr>
        <p:txBody>
          <a:bodyPr wrap="square" rtlCol="0">
            <a:spAutoFit/>
          </a:bodyPr>
          <a:lstStyle/>
          <a:p>
            <a:pPr algn="ctr"/>
            <a:r>
              <a:rPr lang="sv-SE" sz="2800" b="1" dirty="0">
                <a:solidFill>
                  <a:srgbClr val="002060"/>
                </a:solidFill>
                <a:latin typeface="Arial Narrow" panose="020B0606020202030204" pitchFamily="34" charset="0"/>
              </a:rPr>
              <a:t>Tack för er uppmärksamhet och för ert engagemang</a:t>
            </a:r>
          </a:p>
        </p:txBody>
      </p:sp>
      <p:pic>
        <p:nvPicPr>
          <p:cNvPr id="5" name="Bildobjekt 4">
            <a:extLst>
              <a:ext uri="{FF2B5EF4-FFF2-40B4-BE49-F238E27FC236}">
                <a16:creationId xmlns:a16="http://schemas.microsoft.com/office/drawing/2014/main" id="{301A7B47-9143-D748-8406-B39C89F97329}"/>
              </a:ext>
            </a:extLst>
          </p:cNvPr>
          <p:cNvPicPr/>
          <p:nvPr/>
        </p:nvPicPr>
        <p:blipFill>
          <a:blip r:embed="rId3">
            <a:extLst>
              <a:ext uri="{28A0092B-C50C-407E-A947-70E740481C1C}">
                <a14:useLocalDpi xmlns:a14="http://schemas.microsoft.com/office/drawing/2010/main" val="0"/>
              </a:ext>
            </a:extLst>
          </a:blip>
          <a:srcRect l="22334" t="29927" r="26517" b="23688"/>
          <a:stretch>
            <a:fillRect/>
          </a:stretch>
        </p:blipFill>
        <p:spPr>
          <a:xfrm>
            <a:off x="130630" y="1260678"/>
            <a:ext cx="3842656" cy="1004946"/>
          </a:xfrm>
          <a:prstGeom prst="rect">
            <a:avLst/>
          </a:prstGeom>
        </p:spPr>
      </p:pic>
      <p:sp>
        <p:nvSpPr>
          <p:cNvPr id="2" name="textruta 1">
            <a:extLst>
              <a:ext uri="{FF2B5EF4-FFF2-40B4-BE49-F238E27FC236}">
                <a16:creationId xmlns:a16="http://schemas.microsoft.com/office/drawing/2014/main" id="{B399A6C0-AF9E-9C4E-A9E4-4867A86251F7}"/>
              </a:ext>
            </a:extLst>
          </p:cNvPr>
          <p:cNvSpPr txBox="1"/>
          <p:nvPr/>
        </p:nvSpPr>
        <p:spPr>
          <a:xfrm>
            <a:off x="2446950" y="5594621"/>
            <a:ext cx="7550647" cy="369332"/>
          </a:xfrm>
          <a:prstGeom prst="rect">
            <a:avLst/>
          </a:prstGeom>
          <a:noFill/>
        </p:spPr>
        <p:txBody>
          <a:bodyPr wrap="square" rtlCol="0">
            <a:spAutoFit/>
          </a:bodyPr>
          <a:lstStyle/>
          <a:p>
            <a:r>
              <a:rPr lang="sv-SE" dirty="0">
                <a:solidFill>
                  <a:srgbClr val="002060"/>
                </a:solidFill>
              </a:rPr>
              <a:t>ROTARY INTERNATIONAL FOKUSOMRÅDE NO. 7 SEDAN 2021 </a:t>
            </a:r>
          </a:p>
        </p:txBody>
      </p:sp>
      <p:sp>
        <p:nvSpPr>
          <p:cNvPr id="4" name="textruta 3">
            <a:extLst>
              <a:ext uri="{FF2B5EF4-FFF2-40B4-BE49-F238E27FC236}">
                <a16:creationId xmlns:a16="http://schemas.microsoft.com/office/drawing/2014/main" id="{3FAC7BB6-A9A6-77E2-8592-CFEA96162149}"/>
              </a:ext>
            </a:extLst>
          </p:cNvPr>
          <p:cNvSpPr txBox="1"/>
          <p:nvPr/>
        </p:nvSpPr>
        <p:spPr>
          <a:xfrm>
            <a:off x="713725" y="6266965"/>
            <a:ext cx="10764550" cy="369332"/>
          </a:xfrm>
          <a:prstGeom prst="rect">
            <a:avLst/>
          </a:prstGeom>
          <a:noFill/>
        </p:spPr>
        <p:txBody>
          <a:bodyPr wrap="none" rtlCol="0">
            <a:spAutoFit/>
          </a:bodyPr>
          <a:lstStyle/>
          <a:p>
            <a:r>
              <a:rPr lang="sv-SE" dirty="0"/>
              <a:t>Se gärna </a:t>
            </a:r>
            <a:r>
              <a:rPr lang="sv-SE" i="1" dirty="0">
                <a:hlinkClick r:id="rId4"/>
              </a:rPr>
              <a:t>The </a:t>
            </a:r>
            <a:r>
              <a:rPr lang="sv-SE" i="1" dirty="0" err="1">
                <a:hlinkClick r:id="rId4"/>
              </a:rPr>
              <a:t>eyes</a:t>
            </a:r>
            <a:r>
              <a:rPr lang="sv-SE" i="1" dirty="0">
                <a:hlinkClick r:id="rId4"/>
              </a:rPr>
              <a:t> </a:t>
            </a:r>
            <a:r>
              <a:rPr lang="sv-SE" i="1" dirty="0" err="1">
                <a:hlinkClick r:id="rId4"/>
              </a:rPr>
              <a:t>of</a:t>
            </a:r>
            <a:r>
              <a:rPr lang="sv-SE" i="1" dirty="0">
                <a:hlinkClick r:id="rId4"/>
              </a:rPr>
              <a:t> the </a:t>
            </a:r>
            <a:r>
              <a:rPr lang="sv-SE" i="1" dirty="0" err="1">
                <a:hlinkClick r:id="rId4"/>
              </a:rPr>
              <a:t>future</a:t>
            </a:r>
            <a:r>
              <a:rPr lang="sv-SE" i="1" dirty="0">
                <a:hlinkClick r:id="rId4"/>
              </a:rPr>
              <a:t> </a:t>
            </a:r>
            <a:r>
              <a:rPr lang="sv-SE" i="1" dirty="0" err="1">
                <a:hlinkClick r:id="rId4"/>
              </a:rPr>
              <a:t>feneration</a:t>
            </a:r>
            <a:r>
              <a:rPr lang="sv-SE" i="1" dirty="0">
                <a:hlinkClick r:id="rId4"/>
              </a:rPr>
              <a:t> </a:t>
            </a:r>
            <a:r>
              <a:rPr lang="sv-SE" i="1" dirty="0" err="1">
                <a:hlinkClick r:id="rId4"/>
              </a:rPr>
              <a:t>are</a:t>
            </a:r>
            <a:r>
              <a:rPr lang="sv-SE" i="1" dirty="0">
                <a:hlinkClick r:id="rId4"/>
              </a:rPr>
              <a:t> </a:t>
            </a:r>
            <a:r>
              <a:rPr lang="sv-SE" i="1" dirty="0" err="1">
                <a:hlinkClick r:id="rId4"/>
              </a:rPr>
              <a:t>looking</a:t>
            </a:r>
            <a:r>
              <a:rPr lang="sv-SE" i="1" dirty="0">
                <a:hlinkClick r:id="rId4"/>
              </a:rPr>
              <a:t> on </a:t>
            </a:r>
            <a:r>
              <a:rPr lang="sv-SE" i="1" dirty="0" err="1">
                <a:hlinkClick r:id="rId4"/>
              </a:rPr>
              <a:t>us</a:t>
            </a:r>
            <a:r>
              <a:rPr lang="sv-SE" i="1" dirty="0">
                <a:hlinkClick r:id="rId4"/>
              </a:rPr>
              <a:t> </a:t>
            </a:r>
            <a:r>
              <a:rPr lang="sv-SE" dirty="0"/>
              <a:t>– av sopransaxofonisten Anders Paulsson </a:t>
            </a:r>
          </a:p>
        </p:txBody>
      </p:sp>
      <p:pic>
        <p:nvPicPr>
          <p:cNvPr id="7" name="Bildobjekt 6">
            <a:extLst>
              <a:ext uri="{FF2B5EF4-FFF2-40B4-BE49-F238E27FC236}">
                <a16:creationId xmlns:a16="http://schemas.microsoft.com/office/drawing/2014/main" id="{79C9FA54-796F-F491-B214-2EB1FA498E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2876" y="1279043"/>
            <a:ext cx="2903220" cy="853440"/>
          </a:xfrm>
          <a:prstGeom prst="rect">
            <a:avLst/>
          </a:prstGeom>
        </p:spPr>
      </p:pic>
      <p:sp>
        <p:nvSpPr>
          <p:cNvPr id="8" name="textruta 7">
            <a:extLst>
              <a:ext uri="{FF2B5EF4-FFF2-40B4-BE49-F238E27FC236}">
                <a16:creationId xmlns:a16="http://schemas.microsoft.com/office/drawing/2014/main" id="{7A8C8AF6-E8A1-93D6-927F-08112C04D8E4}"/>
              </a:ext>
            </a:extLst>
          </p:cNvPr>
          <p:cNvSpPr txBox="1"/>
          <p:nvPr/>
        </p:nvSpPr>
        <p:spPr>
          <a:xfrm>
            <a:off x="4219404" y="1457757"/>
            <a:ext cx="3405099" cy="523220"/>
          </a:xfrm>
          <a:prstGeom prst="rect">
            <a:avLst/>
          </a:prstGeom>
          <a:noFill/>
        </p:spPr>
        <p:txBody>
          <a:bodyPr wrap="none" rtlCol="0">
            <a:spAutoFit/>
          </a:bodyPr>
          <a:lstStyle/>
          <a:p>
            <a:r>
              <a:rPr lang="sv-SE" sz="2800" b="1" dirty="0" err="1">
                <a:solidFill>
                  <a:srgbClr val="17448F"/>
                </a:solidFill>
                <a:latin typeface="Arial Narrow" panose="020B0606020202030204" pitchFamily="34" charset="0"/>
              </a:rPr>
              <a:t>Unite</a:t>
            </a:r>
            <a:r>
              <a:rPr lang="sv-SE" sz="2800" b="1" dirty="0">
                <a:solidFill>
                  <a:srgbClr val="17448F"/>
                </a:solidFill>
                <a:latin typeface="Arial Narrow" panose="020B0606020202030204" pitchFamily="34" charset="0"/>
              </a:rPr>
              <a:t> for the Baltic Sea</a:t>
            </a:r>
          </a:p>
        </p:txBody>
      </p:sp>
    </p:spTree>
    <p:extLst>
      <p:ext uri="{BB962C8B-B14F-4D97-AF65-F5344CB8AC3E}">
        <p14:creationId xmlns:p14="http://schemas.microsoft.com/office/powerpoint/2010/main" val="2612961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6F0BA-8ED8-FE74-971E-6614B41995AF}"/>
            </a:ext>
          </a:extLst>
        </p:cNvPr>
        <p:cNvGrpSpPr/>
        <p:nvPr/>
      </p:nvGrpSpPr>
      <p:grpSpPr>
        <a:xfrm>
          <a:off x="0" y="0"/>
          <a:ext cx="0" cy="0"/>
          <a:chOff x="0" y="0"/>
          <a:chExt cx="0" cy="0"/>
        </a:xfrm>
      </p:grpSpPr>
      <p:pic>
        <p:nvPicPr>
          <p:cNvPr id="11" name="Bildobjekt 10" descr="En bild som visar text, karta, kartbok&#10;&#10;Automatiskt genererad beskrivning">
            <a:extLst>
              <a:ext uri="{FF2B5EF4-FFF2-40B4-BE49-F238E27FC236}">
                <a16:creationId xmlns:a16="http://schemas.microsoft.com/office/drawing/2014/main" id="{638C2454-160C-7959-2CD8-E02B2EC8972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20166" y="122358"/>
            <a:ext cx="3810000" cy="5588001"/>
          </a:xfrm>
          <a:prstGeom prst="rect">
            <a:avLst/>
          </a:prstGeom>
        </p:spPr>
      </p:pic>
      <p:sp>
        <p:nvSpPr>
          <p:cNvPr id="2" name="textruta 1">
            <a:extLst>
              <a:ext uri="{FF2B5EF4-FFF2-40B4-BE49-F238E27FC236}">
                <a16:creationId xmlns:a16="http://schemas.microsoft.com/office/drawing/2014/main" id="{C2BBA6B3-FB76-D9ED-3362-E188CECA56C8}"/>
              </a:ext>
            </a:extLst>
          </p:cNvPr>
          <p:cNvSpPr txBox="1"/>
          <p:nvPr/>
        </p:nvSpPr>
        <p:spPr>
          <a:xfrm>
            <a:off x="389600" y="1630507"/>
            <a:ext cx="7271040" cy="3785652"/>
          </a:xfrm>
          <a:prstGeom prst="rect">
            <a:avLst/>
          </a:prstGeom>
          <a:noFill/>
        </p:spPr>
        <p:txBody>
          <a:bodyPr wrap="square" rtlCol="0">
            <a:spAutoFit/>
          </a:bodyPr>
          <a:lstStyle/>
          <a:p>
            <a:r>
              <a:rPr lang="sv-SE" sz="2800" b="1" dirty="0">
                <a:latin typeface="Arial Narrow" panose="020B0606020202030204" pitchFamily="34" charset="0"/>
              </a:rPr>
              <a:t>Ett regionalt Rotaryprojekt med lokala aktiviteter</a:t>
            </a:r>
          </a:p>
          <a:p>
            <a:endParaRPr lang="sv-SE" sz="2000" dirty="0">
              <a:solidFill>
                <a:schemeClr val="accent1"/>
              </a:solidFill>
              <a:latin typeface="Arial Narrow" panose="020B0606020202030204" pitchFamily="34" charset="0"/>
            </a:endParaRPr>
          </a:p>
          <a:p>
            <a:r>
              <a:rPr lang="sv-SE" sz="2400" dirty="0">
                <a:solidFill>
                  <a:srgbClr val="002060"/>
                </a:solidFill>
                <a:latin typeface="Arial Narrow" panose="020B0606020202030204" pitchFamily="34" charset="0"/>
              </a:rPr>
              <a:t>I Östersjöns avrinningsområde finns det</a:t>
            </a:r>
          </a:p>
          <a:p>
            <a:pPr marL="182563" indent="-182563">
              <a:buFont typeface="Arial" panose="020B0604020202020204" pitchFamily="34" charset="0"/>
              <a:buChar char="•"/>
            </a:pPr>
            <a:r>
              <a:rPr lang="sv-SE" sz="2400" dirty="0">
                <a:solidFill>
                  <a:srgbClr val="002060"/>
                </a:solidFill>
                <a:latin typeface="Arial Narrow" panose="020B0606020202030204" pitchFamily="34" charset="0"/>
              </a:rPr>
              <a:t>9 länder med ca 90 miljoner invånare</a:t>
            </a:r>
          </a:p>
          <a:p>
            <a:pPr marL="182563" indent="-182563">
              <a:buFont typeface="Arial" panose="020B0604020202020204" pitchFamily="34" charset="0"/>
              <a:buChar char="•"/>
            </a:pPr>
            <a:r>
              <a:rPr lang="sv-SE" sz="2400" dirty="0">
                <a:solidFill>
                  <a:srgbClr val="002060"/>
                </a:solidFill>
                <a:latin typeface="Arial Narrow" panose="020B0606020202030204" pitchFamily="34" charset="0"/>
              </a:rPr>
              <a:t>18 Rotarydistrikt med ca 1 200 Rotaryklubbar och </a:t>
            </a:r>
            <a:br>
              <a:rPr lang="sv-SE" sz="2400" dirty="0">
                <a:solidFill>
                  <a:srgbClr val="002060"/>
                </a:solidFill>
                <a:latin typeface="Arial Narrow" panose="020B0606020202030204" pitchFamily="34" charset="0"/>
              </a:rPr>
            </a:br>
            <a:r>
              <a:rPr lang="sv-SE" sz="2400" dirty="0">
                <a:solidFill>
                  <a:srgbClr val="002060"/>
                </a:solidFill>
                <a:latin typeface="Arial Narrow" panose="020B0606020202030204" pitchFamily="34" charset="0"/>
              </a:rPr>
              <a:t>ca 41 000 medlemmar</a:t>
            </a:r>
          </a:p>
          <a:p>
            <a:endParaRPr lang="sv-SE" sz="2400" dirty="0">
              <a:solidFill>
                <a:srgbClr val="002060"/>
              </a:solidFill>
              <a:latin typeface="Arial Narrow" panose="020B0606020202030204" pitchFamily="34" charset="0"/>
            </a:endParaRPr>
          </a:p>
          <a:p>
            <a:r>
              <a:rPr lang="sv-SE" sz="2400" dirty="0">
                <a:solidFill>
                  <a:srgbClr val="002060"/>
                </a:solidFill>
                <a:latin typeface="Arial Narrow" panose="020B0606020202030204" pitchFamily="34" charset="0"/>
              </a:rPr>
              <a:t>Aktiviteterna är tänkta att arrangeras av de lokala Rotaryklubbarna, gärna i samarbete med partners och med stöd och inspiration från Östersjökommittén i respektive distrikt.</a:t>
            </a:r>
          </a:p>
        </p:txBody>
      </p:sp>
      <p:sp>
        <p:nvSpPr>
          <p:cNvPr id="3" name="textruta 2">
            <a:extLst>
              <a:ext uri="{FF2B5EF4-FFF2-40B4-BE49-F238E27FC236}">
                <a16:creationId xmlns:a16="http://schemas.microsoft.com/office/drawing/2014/main" id="{21E02AC3-5B45-6892-33C4-12B1F1600D7D}"/>
              </a:ext>
            </a:extLst>
          </p:cNvPr>
          <p:cNvSpPr txBox="1"/>
          <p:nvPr/>
        </p:nvSpPr>
        <p:spPr>
          <a:xfrm>
            <a:off x="389600" y="6004560"/>
            <a:ext cx="11242180" cy="584775"/>
          </a:xfrm>
          <a:prstGeom prst="rect">
            <a:avLst/>
          </a:prstGeom>
          <a:noFill/>
        </p:spPr>
        <p:txBody>
          <a:bodyPr wrap="none" rtlCol="0">
            <a:spAutoFit/>
          </a:bodyPr>
          <a:lstStyle/>
          <a:p>
            <a:r>
              <a:rPr lang="sv-SE" sz="3200" dirty="0">
                <a:solidFill>
                  <a:srgbClr val="002060"/>
                </a:solidFill>
                <a:latin typeface="Arial Narrow" panose="020B0606020202030204" pitchFamily="34" charset="0"/>
              </a:rPr>
              <a:t>Syftet med projektet är att bidra till att förbättra miljön i och kring Östersjön.</a:t>
            </a:r>
          </a:p>
        </p:txBody>
      </p:sp>
      <p:pic>
        <p:nvPicPr>
          <p:cNvPr id="4" name="Bildobjekt 3" descr="En bild som visar text, Teckensnitt, logotyp, Grafik&#10;&#10;AI-genererat innehåll kan vara felaktigt.">
            <a:extLst>
              <a:ext uri="{FF2B5EF4-FFF2-40B4-BE49-F238E27FC236}">
                <a16:creationId xmlns:a16="http://schemas.microsoft.com/office/drawing/2014/main" id="{66C1EA1B-3F02-E013-84D9-9C81D4AC8FA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63831" y="293490"/>
            <a:ext cx="4290362" cy="899735"/>
          </a:xfrm>
          <a:prstGeom prst="rect">
            <a:avLst/>
          </a:prstGeom>
        </p:spPr>
      </p:pic>
      <p:sp>
        <p:nvSpPr>
          <p:cNvPr id="5" name="textruta 4">
            <a:extLst>
              <a:ext uri="{FF2B5EF4-FFF2-40B4-BE49-F238E27FC236}">
                <a16:creationId xmlns:a16="http://schemas.microsoft.com/office/drawing/2014/main" id="{03256861-BC18-40C8-2572-F7C7FFBC3963}"/>
              </a:ext>
            </a:extLst>
          </p:cNvPr>
          <p:cNvSpPr txBox="1"/>
          <p:nvPr/>
        </p:nvSpPr>
        <p:spPr>
          <a:xfrm>
            <a:off x="10808357" y="5610356"/>
            <a:ext cx="1221809" cy="307777"/>
          </a:xfrm>
          <a:prstGeom prst="rect">
            <a:avLst/>
          </a:prstGeom>
          <a:noFill/>
        </p:spPr>
        <p:txBody>
          <a:bodyPr wrap="none" rtlCol="0">
            <a:spAutoFit/>
          </a:bodyPr>
          <a:lstStyle/>
          <a:p>
            <a:r>
              <a:rPr lang="sv-SE" sz="1400" dirty="0">
                <a:latin typeface="Arial Narrow" panose="020B0606020202030204" pitchFamily="34" charset="0"/>
              </a:rPr>
              <a:t>Källa: HELCOM</a:t>
            </a:r>
          </a:p>
        </p:txBody>
      </p:sp>
    </p:spTree>
    <p:extLst>
      <p:ext uri="{BB962C8B-B14F-4D97-AF65-F5344CB8AC3E}">
        <p14:creationId xmlns:p14="http://schemas.microsoft.com/office/powerpoint/2010/main" val="738992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E7F00-769E-D675-9015-636078071C45}"/>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EE39EAE5-1E56-AC28-431E-4EF98BD56454}"/>
              </a:ext>
            </a:extLst>
          </p:cNvPr>
          <p:cNvSpPr txBox="1"/>
          <p:nvPr/>
        </p:nvSpPr>
        <p:spPr>
          <a:xfrm>
            <a:off x="0" y="1634769"/>
            <a:ext cx="12192000" cy="3016210"/>
          </a:xfrm>
          <a:prstGeom prst="rect">
            <a:avLst/>
          </a:prstGeom>
          <a:noFill/>
        </p:spPr>
        <p:txBody>
          <a:bodyPr wrap="square" rtlCol="0">
            <a:spAutoFit/>
          </a:bodyPr>
          <a:lstStyle/>
          <a:p>
            <a:pPr algn="ctr"/>
            <a:r>
              <a:rPr lang="sv-SE" sz="2400" dirty="0">
                <a:solidFill>
                  <a:srgbClr val="002060"/>
                </a:solidFill>
                <a:latin typeface="Arial Narrow" panose="020B0606020202030204" pitchFamily="34" charset="0"/>
              </a:rPr>
              <a:t>Vi startade projektet </a:t>
            </a:r>
            <a:r>
              <a:rPr lang="sv-SE" sz="2400" i="1" dirty="0">
                <a:solidFill>
                  <a:srgbClr val="002060"/>
                </a:solidFill>
                <a:latin typeface="Arial Narrow" panose="020B0606020202030204" pitchFamily="34" charset="0"/>
              </a:rPr>
              <a:t>Rädda Östersjön </a:t>
            </a:r>
            <a:r>
              <a:rPr lang="sv-SE" sz="2400" dirty="0">
                <a:solidFill>
                  <a:srgbClr val="002060"/>
                </a:solidFill>
                <a:latin typeface="Arial Narrow" panose="020B0606020202030204" pitchFamily="34" charset="0"/>
              </a:rPr>
              <a:t>i början av 2020 i dåvarande Distrikt 2370 i Sverige.</a:t>
            </a:r>
            <a:br>
              <a:rPr lang="sv-SE" sz="2400" dirty="0">
                <a:solidFill>
                  <a:srgbClr val="002060"/>
                </a:solidFill>
                <a:latin typeface="Arial Narrow" panose="020B0606020202030204" pitchFamily="34" charset="0"/>
              </a:rPr>
            </a:br>
            <a:r>
              <a:rPr lang="sv-SE" sz="2400" dirty="0">
                <a:solidFill>
                  <a:srgbClr val="002060"/>
                </a:solidFill>
                <a:latin typeface="Arial Narrow" panose="020B0606020202030204" pitchFamily="34" charset="0"/>
              </a:rPr>
              <a:t>2023 tog vi fram en video som beskriver bakgrunden, </a:t>
            </a:r>
          </a:p>
          <a:p>
            <a:pPr algn="ctr"/>
            <a:r>
              <a:rPr lang="sv-SE" sz="2400" dirty="0">
                <a:solidFill>
                  <a:srgbClr val="002060"/>
                </a:solidFill>
                <a:latin typeface="Arial Narrow" panose="020B0606020202030204" pitchFamily="34" charset="0"/>
              </a:rPr>
              <a:t>exempel på partners och exempel på klubbarnas lokala aktiviteter.</a:t>
            </a:r>
            <a:endParaRPr lang="sv-SE" b="1" dirty="0">
              <a:solidFill>
                <a:srgbClr val="002060"/>
              </a:solidFill>
              <a:latin typeface="Arial Narrow" panose="020B0606020202030204" pitchFamily="34" charset="0"/>
            </a:endParaRPr>
          </a:p>
          <a:p>
            <a:pPr algn="ctr"/>
            <a:r>
              <a:rPr lang="sv-SE" dirty="0">
                <a:latin typeface="Arial Narrow" panose="020B0606020202030204" pitchFamily="34" charset="0"/>
                <a:hlinkClick r:id="rId5"/>
              </a:rPr>
              <a:t>https://www.youtube.com/watch?v=f8dNOoYLGO8</a:t>
            </a:r>
            <a:r>
              <a:rPr lang="sv-SE" dirty="0">
                <a:latin typeface="Arial Narrow" panose="020B0606020202030204" pitchFamily="34" charset="0"/>
              </a:rPr>
              <a:t> </a:t>
            </a:r>
            <a:r>
              <a:rPr lang="sv-SE" sz="1400" dirty="0">
                <a:latin typeface="Arial Narrow" panose="020B0606020202030204" pitchFamily="34" charset="0"/>
              </a:rPr>
              <a:t>(obs. Rena Mälaren har bytt namn till H2O, Hands2Ocean)</a:t>
            </a:r>
            <a:br>
              <a:rPr lang="sv-SE" sz="1400" dirty="0">
                <a:latin typeface="Arial Narrow" panose="020B0606020202030204" pitchFamily="34" charset="0"/>
              </a:rPr>
            </a:br>
            <a:br>
              <a:rPr lang="sv-SE" sz="1400" dirty="0"/>
            </a:br>
            <a:endParaRPr lang="sv-SE" sz="1400" dirty="0"/>
          </a:p>
          <a:p>
            <a:pPr algn="ctr"/>
            <a:endParaRPr lang="sv-SE" sz="2200" dirty="0"/>
          </a:p>
          <a:p>
            <a:pPr marL="457200" indent="-457200" algn="ctr">
              <a:buAutoNum type="arabicPeriod"/>
            </a:pPr>
            <a:endParaRPr lang="sv-SE" sz="2200" dirty="0"/>
          </a:p>
          <a:p>
            <a:pPr algn="ctr"/>
            <a:r>
              <a:rPr lang="sv-SE" sz="2400" dirty="0"/>
              <a:t> </a:t>
            </a:r>
          </a:p>
        </p:txBody>
      </p:sp>
      <p:sp>
        <p:nvSpPr>
          <p:cNvPr id="4" name="Rubrik 3">
            <a:extLst>
              <a:ext uri="{FF2B5EF4-FFF2-40B4-BE49-F238E27FC236}">
                <a16:creationId xmlns:a16="http://schemas.microsoft.com/office/drawing/2014/main" id="{F28FE5FF-E48D-53FA-BDEC-54625B7DAA77}"/>
              </a:ext>
            </a:extLst>
          </p:cNvPr>
          <p:cNvSpPr>
            <a:spLocks noGrp="1"/>
          </p:cNvSpPr>
          <p:nvPr>
            <p:ph type="title"/>
          </p:nvPr>
        </p:nvSpPr>
        <p:spPr>
          <a:xfrm>
            <a:off x="2333621" y="252850"/>
            <a:ext cx="7524753" cy="971486"/>
          </a:xfrm>
        </p:spPr>
        <p:txBody>
          <a:bodyPr/>
          <a:lstStyle/>
          <a:p>
            <a:pPr algn="ctr"/>
            <a:r>
              <a:rPr lang="sv-SE" dirty="0"/>
              <a:t>ÖSTERSJÖPROJEKTET</a:t>
            </a:r>
            <a:endParaRPr lang="sv-SE" b="1" dirty="0"/>
          </a:p>
        </p:txBody>
      </p:sp>
      <p:pic>
        <p:nvPicPr>
          <p:cNvPr id="3" name="Onlinemedia 2" descr="Rotary – Rädda Östersjön textad">
            <a:hlinkClick r:id="" action="ppaction://media"/>
            <a:extLst>
              <a:ext uri="{FF2B5EF4-FFF2-40B4-BE49-F238E27FC236}">
                <a16:creationId xmlns:a16="http://schemas.microsoft.com/office/drawing/2014/main" id="{C6607E7B-4C85-26C3-2F12-DFBDD035A0ED}"/>
              </a:ext>
            </a:extLst>
          </p:cNvPr>
          <p:cNvPicPr>
            <a:picLocks noRot="1" noChangeAspect="1"/>
          </p:cNvPicPr>
          <p:nvPr>
            <a:videoFile r:link="rId2"/>
          </p:nvPr>
        </p:nvPicPr>
        <p:blipFill>
          <a:blip r:embed="rId6"/>
          <a:stretch>
            <a:fillRect/>
          </a:stretch>
        </p:blipFill>
        <p:spPr>
          <a:xfrm>
            <a:off x="3987675" y="3298485"/>
            <a:ext cx="3805045" cy="2149850"/>
          </a:xfrm>
          <a:prstGeom prst="rect">
            <a:avLst/>
          </a:prstGeom>
        </p:spPr>
      </p:pic>
      <p:sp>
        <p:nvSpPr>
          <p:cNvPr id="6" name="textruta 5">
            <a:extLst>
              <a:ext uri="{FF2B5EF4-FFF2-40B4-BE49-F238E27FC236}">
                <a16:creationId xmlns:a16="http://schemas.microsoft.com/office/drawing/2014/main" id="{42528FB8-58CA-918C-4B65-C112F3BDF05E}"/>
              </a:ext>
            </a:extLst>
          </p:cNvPr>
          <p:cNvSpPr txBox="1"/>
          <p:nvPr/>
        </p:nvSpPr>
        <p:spPr>
          <a:xfrm>
            <a:off x="642257" y="5774153"/>
            <a:ext cx="10155278" cy="830997"/>
          </a:xfrm>
          <a:prstGeom prst="rect">
            <a:avLst/>
          </a:prstGeom>
          <a:noFill/>
        </p:spPr>
        <p:txBody>
          <a:bodyPr wrap="square">
            <a:spAutoFit/>
          </a:bodyPr>
          <a:lstStyle/>
          <a:p>
            <a:pPr algn="ctr"/>
            <a:r>
              <a:rPr lang="sv-SE" sz="2400" dirty="0">
                <a:solidFill>
                  <a:srgbClr val="002060"/>
                </a:solidFill>
                <a:latin typeface="Arial Narrow" panose="020B0606020202030204" pitchFamily="34" charset="0"/>
              </a:rPr>
              <a:t>Sedan Distrikt 2405 skapades 1/7-2024 har vi förenat vårt arbete med </a:t>
            </a:r>
            <a:r>
              <a:rPr lang="sv-SE" sz="2400" i="1" dirty="0">
                <a:solidFill>
                  <a:srgbClr val="002060"/>
                </a:solidFill>
                <a:latin typeface="Arial Narrow" panose="020B0606020202030204" pitchFamily="34" charset="0"/>
              </a:rPr>
              <a:t>Östersjöinitiativet</a:t>
            </a:r>
            <a:r>
              <a:rPr lang="sv-SE" sz="2400" dirty="0">
                <a:solidFill>
                  <a:srgbClr val="002060"/>
                </a:solidFill>
                <a:latin typeface="Arial Narrow" panose="020B0606020202030204" pitchFamily="34" charset="0"/>
              </a:rPr>
              <a:t> som påbörjades 2022 i dåvarande Distrikt 2410 i Sverige och Lettland</a:t>
            </a:r>
          </a:p>
        </p:txBody>
      </p:sp>
    </p:spTree>
    <p:custDataLst>
      <p:tags r:id="rId1"/>
    </p:custDataLst>
    <p:extLst>
      <p:ext uri="{BB962C8B-B14F-4D97-AF65-F5344CB8AC3E}">
        <p14:creationId xmlns:p14="http://schemas.microsoft.com/office/powerpoint/2010/main" val="418758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A6443522-0FAD-4E4C-8FDD-2777DF681465}"/>
              </a:ext>
            </a:extLst>
          </p:cNvPr>
          <p:cNvSpPr txBox="1"/>
          <p:nvPr/>
        </p:nvSpPr>
        <p:spPr>
          <a:xfrm>
            <a:off x="359848" y="3240536"/>
            <a:ext cx="6057741" cy="3447098"/>
          </a:xfrm>
          <a:prstGeom prst="rect">
            <a:avLst/>
          </a:prstGeom>
          <a:noFill/>
        </p:spPr>
        <p:txBody>
          <a:bodyPr wrap="square">
            <a:spAutoFit/>
          </a:bodyPr>
          <a:lstStyle/>
          <a:p>
            <a:r>
              <a:rPr lang="sv-SE" sz="2000" b="1" dirty="0">
                <a:latin typeface="Arial Narrow" panose="020B0606020202030204" pitchFamily="34" charset="0"/>
              </a:rPr>
              <a:t>Under rubriken </a:t>
            </a:r>
            <a:r>
              <a:rPr lang="sv-SE" sz="2000" b="1" dirty="0">
                <a:solidFill>
                  <a:srgbClr val="002060"/>
                </a:solidFill>
                <a:latin typeface="Arial Narrow" panose="020B0606020202030204" pitchFamily="34" charset="0"/>
                <a:hlinkClick r:id="rId2">
                  <a:extLst>
                    <a:ext uri="{A12FA001-AC4F-418D-AE19-62706E023703}">
                      <ahyp:hlinkClr xmlns:ahyp="http://schemas.microsoft.com/office/drawing/2018/hyperlinkcolor" val="tx"/>
                    </a:ext>
                  </a:extLst>
                </a:hlinkClick>
              </a:rPr>
              <a:t>Östersjöprojektet på Distriktets hemsida</a:t>
            </a:r>
            <a:r>
              <a:rPr lang="sv-SE" sz="2000" b="1" dirty="0">
                <a:latin typeface="Arial Narrow" panose="020B0606020202030204" pitchFamily="34" charset="0"/>
              </a:rPr>
              <a:t>:</a:t>
            </a:r>
            <a:endParaRPr lang="sv-SE" sz="1600" b="1" dirty="0">
              <a:solidFill>
                <a:schemeClr val="accent1"/>
              </a:solidFill>
              <a:latin typeface="Calibri" panose="020F0502020204030204" pitchFamily="34" charset="0"/>
            </a:endParaRPr>
          </a:p>
          <a:p>
            <a:pPr marL="263525" indent="-263525">
              <a:buFont typeface="Wingdings" panose="05000000000000000000" pitchFamily="2" charset="2"/>
              <a:buChar char="Ø"/>
            </a:pPr>
            <a:r>
              <a:rPr lang="sv-SE" dirty="0">
                <a:solidFill>
                  <a:schemeClr val="accent1"/>
                </a:solidFill>
                <a:latin typeface="Arial Narrow" panose="020B0606020202030204" pitchFamily="34" charset="0"/>
              </a:rPr>
              <a:t>Lista över medlemmarna i Östersjökommittén i vårt distrikt, D2405</a:t>
            </a:r>
          </a:p>
          <a:p>
            <a:pPr marL="263525" indent="-263525">
              <a:buFont typeface="Wingdings" panose="05000000000000000000" pitchFamily="2" charset="2"/>
              <a:buChar char="Ø"/>
            </a:pPr>
            <a:r>
              <a:rPr lang="sv-SE" dirty="0">
                <a:solidFill>
                  <a:schemeClr val="accent1"/>
                </a:solidFill>
                <a:latin typeface="Arial Narrow" panose="020B0606020202030204" pitchFamily="34" charset="0"/>
              </a:rPr>
              <a:t>Lista över utbildade Rotary Östersjöambassadörer</a:t>
            </a:r>
          </a:p>
          <a:p>
            <a:pPr marL="263525" indent="-263525">
              <a:buFont typeface="Wingdings" panose="05000000000000000000" pitchFamily="2" charset="2"/>
              <a:buChar char="Ø"/>
            </a:pPr>
            <a:r>
              <a:rPr lang="sv-SE" dirty="0">
                <a:solidFill>
                  <a:schemeClr val="accent1"/>
                </a:solidFill>
                <a:latin typeface="Arial Narrow" panose="020B0606020202030204" pitchFamily="34" charset="0"/>
              </a:rPr>
              <a:t>Debattartikel om trålfisket, Aftonbladet 2025-08-29</a:t>
            </a:r>
          </a:p>
          <a:p>
            <a:pPr marL="263525" indent="-263525">
              <a:buFont typeface="Wingdings" panose="05000000000000000000" pitchFamily="2" charset="2"/>
              <a:buChar char="Ø"/>
            </a:pPr>
            <a:r>
              <a:rPr lang="sv-SE" dirty="0">
                <a:solidFill>
                  <a:schemeClr val="accent1"/>
                </a:solidFill>
                <a:latin typeface="Arial Narrow" panose="020B0606020202030204" pitchFamily="34" charset="0"/>
              </a:rPr>
              <a:t>Handlingsplan för Östersjökommittén</a:t>
            </a:r>
          </a:p>
          <a:p>
            <a:pPr marL="263525" indent="-263525">
              <a:buFont typeface="Wingdings" panose="05000000000000000000" pitchFamily="2" charset="2"/>
              <a:buChar char="Ø"/>
            </a:pPr>
            <a:r>
              <a:rPr lang="sv-SE" dirty="0">
                <a:solidFill>
                  <a:schemeClr val="accent1"/>
                </a:solidFill>
                <a:latin typeface="Arial Narrow" panose="020B0606020202030204" pitchFamily="34" charset="0"/>
              </a:rPr>
              <a:t>Lista över partners</a:t>
            </a:r>
          </a:p>
          <a:p>
            <a:pPr marL="263525" indent="-263525">
              <a:buFont typeface="Wingdings" panose="05000000000000000000" pitchFamily="2" charset="2"/>
              <a:buChar char="Ø"/>
            </a:pPr>
            <a:r>
              <a:rPr lang="sv-SE" dirty="0">
                <a:solidFill>
                  <a:schemeClr val="accent1"/>
                </a:solidFill>
                <a:latin typeface="Arial Narrow" panose="020B0606020202030204" pitchFamily="34" charset="0"/>
              </a:rPr>
              <a:t>Lista med exempel på verktyg för klubbarnas lokala projekt</a:t>
            </a:r>
          </a:p>
          <a:p>
            <a:pPr marL="263525" indent="-263525">
              <a:buFont typeface="Wingdings" panose="05000000000000000000" pitchFamily="2" charset="2"/>
              <a:buChar char="Ø"/>
            </a:pPr>
            <a:r>
              <a:rPr lang="sv-SE" dirty="0" err="1">
                <a:solidFill>
                  <a:schemeClr val="accent1"/>
                </a:solidFill>
                <a:latin typeface="Arial Narrow" panose="020B0606020202030204" pitchFamily="34" charset="0"/>
              </a:rPr>
              <a:t>Powerpoint-presentation</a:t>
            </a:r>
            <a:r>
              <a:rPr lang="sv-SE" dirty="0">
                <a:solidFill>
                  <a:schemeClr val="accent1"/>
                </a:solidFill>
                <a:latin typeface="Arial Narrow" panose="020B0606020202030204" pitchFamily="34" charset="0"/>
              </a:rPr>
              <a:t> om Östersjöprojektet, april 2025</a:t>
            </a:r>
          </a:p>
          <a:p>
            <a:pPr marL="263525" indent="-263525">
              <a:buFont typeface="Wingdings" panose="05000000000000000000" pitchFamily="2" charset="2"/>
              <a:buChar char="Ø"/>
            </a:pPr>
            <a:r>
              <a:rPr lang="sv-SE" dirty="0">
                <a:solidFill>
                  <a:schemeClr val="accent1"/>
                </a:solidFill>
                <a:latin typeface="Arial Narrow" panose="020B0606020202030204" pitchFamily="34" charset="0"/>
              </a:rPr>
              <a:t>Nyhetsbrev nr 1, oktober 2024</a:t>
            </a:r>
          </a:p>
          <a:p>
            <a:pPr marL="263525" indent="-263525">
              <a:buFont typeface="Wingdings" panose="05000000000000000000" pitchFamily="2" charset="2"/>
              <a:buChar char="Ø"/>
            </a:pPr>
            <a:r>
              <a:rPr lang="sv-SE" dirty="0">
                <a:solidFill>
                  <a:schemeClr val="accent1"/>
                </a:solidFill>
                <a:latin typeface="Arial Narrow" panose="020B0606020202030204" pitchFamily="34" charset="0"/>
              </a:rPr>
              <a:t>Nyhetsbrev nr 2, januari 2025</a:t>
            </a:r>
          </a:p>
          <a:p>
            <a:pPr marL="263525" indent="-263525">
              <a:buFont typeface="Wingdings" panose="05000000000000000000" pitchFamily="2" charset="2"/>
              <a:buChar char="Ø"/>
            </a:pPr>
            <a:r>
              <a:rPr lang="sv-SE" dirty="0">
                <a:solidFill>
                  <a:schemeClr val="accent1"/>
                </a:solidFill>
                <a:latin typeface="Arial Narrow" panose="020B0606020202030204" pitchFamily="34" charset="0"/>
              </a:rPr>
              <a:t>Nyhetsbrev nr 3, april 2025</a:t>
            </a:r>
          </a:p>
          <a:p>
            <a:pPr marL="263525" indent="-263525">
              <a:buFont typeface="Wingdings" panose="05000000000000000000" pitchFamily="2" charset="2"/>
              <a:buChar char="Ø"/>
            </a:pPr>
            <a:r>
              <a:rPr lang="sv-SE" dirty="0">
                <a:solidFill>
                  <a:schemeClr val="accent1"/>
                </a:solidFill>
                <a:latin typeface="Arial Narrow" panose="020B0606020202030204" pitchFamily="34" charset="0"/>
              </a:rPr>
              <a:t>Nyhetsbrev nr 4, juli 2025</a:t>
            </a:r>
          </a:p>
        </p:txBody>
      </p:sp>
      <p:sp>
        <p:nvSpPr>
          <p:cNvPr id="3" name="textruta 2">
            <a:extLst>
              <a:ext uri="{FF2B5EF4-FFF2-40B4-BE49-F238E27FC236}">
                <a16:creationId xmlns:a16="http://schemas.microsoft.com/office/drawing/2014/main" id="{FC8A9DC5-F9A7-ED46-8235-CE94C89A63DC}"/>
              </a:ext>
            </a:extLst>
          </p:cNvPr>
          <p:cNvSpPr txBox="1"/>
          <p:nvPr/>
        </p:nvSpPr>
        <p:spPr>
          <a:xfrm>
            <a:off x="3208130" y="170366"/>
            <a:ext cx="5060063" cy="523220"/>
          </a:xfrm>
          <a:prstGeom prst="rect">
            <a:avLst/>
          </a:prstGeom>
          <a:noFill/>
        </p:spPr>
        <p:txBody>
          <a:bodyPr wrap="square" rtlCol="0">
            <a:spAutoFit/>
          </a:bodyPr>
          <a:lstStyle/>
          <a:p>
            <a:r>
              <a:rPr lang="sv-SE" sz="2800" b="1" dirty="0">
                <a:latin typeface="Arial Narrow" panose="020B0606020202030204" pitchFamily="34" charset="0"/>
              </a:rPr>
              <a:t>Distriktets Östersjökommitté</a:t>
            </a:r>
          </a:p>
        </p:txBody>
      </p:sp>
      <p:sp>
        <p:nvSpPr>
          <p:cNvPr id="2" name="textruta 1">
            <a:extLst>
              <a:ext uri="{FF2B5EF4-FFF2-40B4-BE49-F238E27FC236}">
                <a16:creationId xmlns:a16="http://schemas.microsoft.com/office/drawing/2014/main" id="{D804EF9A-F86A-3149-9F12-B8DE9AC516B6}"/>
              </a:ext>
            </a:extLst>
          </p:cNvPr>
          <p:cNvSpPr txBox="1"/>
          <p:nvPr/>
        </p:nvSpPr>
        <p:spPr>
          <a:xfrm>
            <a:off x="3208130" y="589757"/>
            <a:ext cx="7975601" cy="2554545"/>
          </a:xfrm>
          <a:prstGeom prst="rect">
            <a:avLst/>
          </a:prstGeom>
          <a:noFill/>
        </p:spPr>
        <p:txBody>
          <a:bodyPr wrap="square" rtlCol="0">
            <a:spAutoFit/>
          </a:bodyPr>
          <a:lstStyle/>
          <a:p>
            <a:pPr marL="182563" indent="-182563">
              <a:buFont typeface="Arial" panose="020B0604020202020204" pitchFamily="34" charset="0"/>
              <a:buChar char="•"/>
            </a:pPr>
            <a:r>
              <a:rPr lang="sv-SE" sz="2000" dirty="0">
                <a:solidFill>
                  <a:srgbClr val="002060"/>
                </a:solidFill>
                <a:latin typeface="Arial Narrow" panose="020B0606020202030204" pitchFamily="34" charset="0"/>
              </a:rPr>
              <a:t>Stöttar och inspirerar klubbarna att genomföra lokala aktiviteter, gärna tillsammans med partners.</a:t>
            </a:r>
          </a:p>
          <a:p>
            <a:pPr marL="182563" indent="-182563">
              <a:buFont typeface="Arial" panose="020B0604020202020204" pitchFamily="34" charset="0"/>
              <a:buChar char="•"/>
            </a:pPr>
            <a:r>
              <a:rPr lang="sv-SE" sz="2000" dirty="0">
                <a:solidFill>
                  <a:srgbClr val="002060"/>
                </a:solidFill>
                <a:latin typeface="Arial Narrow" panose="020B0606020202030204" pitchFamily="34" charset="0"/>
              </a:rPr>
              <a:t>Etablerar kontakter med partners och skapar samarbete mellan partners och klubbar och mellan klubbar och distrikt.</a:t>
            </a:r>
          </a:p>
          <a:p>
            <a:pPr marL="182563" indent="-182563">
              <a:buFont typeface="Arial" panose="020B0604020202020204" pitchFamily="34" charset="0"/>
              <a:buChar char="•"/>
            </a:pPr>
            <a:r>
              <a:rPr lang="sv-SE" sz="2000" dirty="0">
                <a:solidFill>
                  <a:srgbClr val="002060"/>
                </a:solidFill>
                <a:latin typeface="Arial Narrow" panose="020B0606020202030204" pitchFamily="34" charset="0"/>
              </a:rPr>
              <a:t>Arrangerar utbildningar till Rotary Östersjöambassadörer och stöttar deras fortsatta nätverkande.</a:t>
            </a:r>
          </a:p>
          <a:p>
            <a:pPr marL="182563" indent="-182563">
              <a:buFont typeface="Arial" panose="020B0604020202020204" pitchFamily="34" charset="0"/>
              <a:buChar char="•"/>
            </a:pPr>
            <a:r>
              <a:rPr lang="sv-SE" sz="2000" dirty="0">
                <a:solidFill>
                  <a:srgbClr val="002060"/>
                </a:solidFill>
                <a:latin typeface="Arial Narrow" panose="020B0606020202030204" pitchFamily="34" charset="0"/>
              </a:rPr>
              <a:t>Sprider information på Distriktets hemsida och via sociala medier.</a:t>
            </a:r>
          </a:p>
          <a:p>
            <a:pPr marL="182563" indent="-182563">
              <a:buFont typeface="Arial" panose="020B0604020202020204" pitchFamily="34" charset="0"/>
              <a:buChar char="•"/>
            </a:pPr>
            <a:r>
              <a:rPr lang="sv-SE" sz="2000" dirty="0">
                <a:solidFill>
                  <a:srgbClr val="002060"/>
                </a:solidFill>
                <a:latin typeface="Arial Narrow" panose="020B0606020202030204" pitchFamily="34" charset="0"/>
              </a:rPr>
              <a:t>Utgör en länk mellan Distrikt 2405 och BASRAN.</a:t>
            </a:r>
          </a:p>
        </p:txBody>
      </p:sp>
      <p:pic>
        <p:nvPicPr>
          <p:cNvPr id="7" name="Bildobjekt 6">
            <a:extLst>
              <a:ext uri="{FF2B5EF4-FFF2-40B4-BE49-F238E27FC236}">
                <a16:creationId xmlns:a16="http://schemas.microsoft.com/office/drawing/2014/main" id="{72441188-36E5-E24B-BA75-B373F3B73E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4838" y="869772"/>
            <a:ext cx="1994517" cy="1994517"/>
          </a:xfrm>
          <a:prstGeom prst="rect">
            <a:avLst/>
          </a:prstGeom>
        </p:spPr>
      </p:pic>
      <p:sp>
        <p:nvSpPr>
          <p:cNvPr id="8" name="Rektangel 7">
            <a:extLst>
              <a:ext uri="{FF2B5EF4-FFF2-40B4-BE49-F238E27FC236}">
                <a16:creationId xmlns:a16="http://schemas.microsoft.com/office/drawing/2014/main" id="{A09D7277-C615-8E66-B98E-6FCDE197F7CE}"/>
              </a:ext>
            </a:extLst>
          </p:cNvPr>
          <p:cNvSpPr/>
          <p:nvPr/>
        </p:nvSpPr>
        <p:spPr>
          <a:xfrm>
            <a:off x="6572662" y="3517750"/>
            <a:ext cx="4348044" cy="26161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1" name="Grupp 10">
            <a:extLst>
              <a:ext uri="{FF2B5EF4-FFF2-40B4-BE49-F238E27FC236}">
                <a16:creationId xmlns:a16="http://schemas.microsoft.com/office/drawing/2014/main" id="{D631E055-0263-3DCC-6FD1-15A32780A5EE}"/>
              </a:ext>
            </a:extLst>
          </p:cNvPr>
          <p:cNvGrpSpPr/>
          <p:nvPr/>
        </p:nvGrpSpPr>
        <p:grpSpPr>
          <a:xfrm>
            <a:off x="6676148" y="3764327"/>
            <a:ext cx="4141072" cy="2302348"/>
            <a:chOff x="6676148" y="3764327"/>
            <a:chExt cx="4141072" cy="2302348"/>
          </a:xfrm>
        </p:grpSpPr>
        <p:sp>
          <p:nvSpPr>
            <p:cNvPr id="12" name="textruta 11">
              <a:extLst>
                <a:ext uri="{FF2B5EF4-FFF2-40B4-BE49-F238E27FC236}">
                  <a16:creationId xmlns:a16="http://schemas.microsoft.com/office/drawing/2014/main" id="{DF5614D9-BA36-BA5E-4124-86367FA809A9}"/>
                </a:ext>
              </a:extLst>
            </p:cNvPr>
            <p:cNvSpPr txBox="1"/>
            <p:nvPr/>
          </p:nvSpPr>
          <p:spPr>
            <a:xfrm>
              <a:off x="6676148" y="3764327"/>
              <a:ext cx="3692036" cy="584775"/>
            </a:xfrm>
            <a:prstGeom prst="rect">
              <a:avLst/>
            </a:prstGeom>
            <a:noFill/>
            <a:ln>
              <a:noFill/>
            </a:ln>
          </p:spPr>
          <p:txBody>
            <a:bodyPr wrap="none" rtlCol="0">
              <a:spAutoFit/>
            </a:bodyPr>
            <a:lstStyle/>
            <a:p>
              <a:r>
                <a:rPr lang="sv-SE" sz="1600" i="1" dirty="0">
                  <a:solidFill>
                    <a:srgbClr val="0563C1"/>
                  </a:solidFill>
                  <a:latin typeface="Arial Narrow" panose="020B0606020202030204" pitchFamily="34" charset="0"/>
                </a:rPr>
                <a:t>Tillsammans för Östersjön </a:t>
              </a:r>
              <a:r>
                <a:rPr lang="sv-SE" sz="1600" dirty="0">
                  <a:solidFill>
                    <a:srgbClr val="0563C1"/>
                  </a:solidFill>
                  <a:latin typeface="Arial Narrow" panose="020B0606020202030204" pitchFamily="34" charset="0"/>
                </a:rPr>
                <a:t>– </a:t>
              </a:r>
              <a:br>
                <a:rPr lang="sv-SE" sz="1600" dirty="0">
                  <a:solidFill>
                    <a:srgbClr val="0563C1"/>
                  </a:solidFill>
                  <a:latin typeface="Arial Narrow" panose="020B0606020202030204" pitchFamily="34" charset="0"/>
                </a:rPr>
              </a:br>
              <a:r>
                <a:rPr lang="sv-SE" sz="1600" dirty="0">
                  <a:solidFill>
                    <a:srgbClr val="0563C1"/>
                  </a:solidFill>
                  <a:latin typeface="Arial Narrow" panose="020B0606020202030204" pitchFamily="34" charset="0"/>
                </a:rPr>
                <a:t>Rotary </a:t>
              </a:r>
              <a:r>
                <a:rPr lang="sv-SE" sz="1600" i="1" dirty="0">
                  <a:solidFill>
                    <a:srgbClr val="0563C1"/>
                  </a:solidFill>
                  <a:latin typeface="Arial Narrow" panose="020B0606020202030204" pitchFamily="34" charset="0"/>
                </a:rPr>
                <a:t>Rädda Östersjön projektet </a:t>
              </a:r>
              <a:r>
                <a:rPr lang="sv-SE" sz="1600" dirty="0">
                  <a:solidFill>
                    <a:srgbClr val="0563C1"/>
                  </a:solidFill>
                  <a:latin typeface="Arial Narrow" panose="020B0606020202030204" pitchFamily="34" charset="0"/>
                </a:rPr>
                <a:t>på Facebook</a:t>
              </a:r>
              <a:endParaRPr lang="sv-SE" sz="1600" dirty="0">
                <a:solidFill>
                  <a:srgbClr val="002060"/>
                </a:solidFill>
                <a:latin typeface="Arial Narrow" panose="020B0606020202030204" pitchFamily="34" charset="0"/>
              </a:endParaRPr>
            </a:p>
          </p:txBody>
        </p:sp>
        <p:pic>
          <p:nvPicPr>
            <p:cNvPr id="4" name="Bildobjekt 3">
              <a:extLst>
                <a:ext uri="{FF2B5EF4-FFF2-40B4-BE49-F238E27FC236}">
                  <a16:creationId xmlns:a16="http://schemas.microsoft.com/office/drawing/2014/main" id="{9F31E931-0C4C-9EAC-A6E1-C13477A248D5}"/>
                </a:ext>
              </a:extLst>
            </p:cNvPr>
            <p:cNvPicPr>
              <a:picLocks noChangeAspect="1"/>
            </p:cNvPicPr>
            <p:nvPr/>
          </p:nvPicPr>
          <p:blipFill>
            <a:blip r:embed="rId4"/>
            <a:srcRect t="14389" r="78011" b="79421"/>
            <a:stretch/>
          </p:blipFill>
          <p:spPr>
            <a:xfrm>
              <a:off x="6676148" y="4506142"/>
              <a:ext cx="4141072" cy="700559"/>
            </a:xfrm>
            <a:prstGeom prst="rect">
              <a:avLst/>
            </a:prstGeom>
            <a:ln>
              <a:noFill/>
            </a:ln>
          </p:spPr>
        </p:pic>
        <p:pic>
          <p:nvPicPr>
            <p:cNvPr id="9" name="Bildobjekt 8">
              <a:extLst>
                <a:ext uri="{FF2B5EF4-FFF2-40B4-BE49-F238E27FC236}">
                  <a16:creationId xmlns:a16="http://schemas.microsoft.com/office/drawing/2014/main" id="{DC32DE17-7A93-5234-2158-616DFE2E2EE9}"/>
                </a:ext>
              </a:extLst>
            </p:cNvPr>
            <p:cNvPicPr>
              <a:picLocks noChangeAspect="1"/>
            </p:cNvPicPr>
            <p:nvPr/>
          </p:nvPicPr>
          <p:blipFill>
            <a:blip r:embed="rId5"/>
            <a:srcRect t="21765" r="76648" b="69412"/>
            <a:stretch/>
          </p:blipFill>
          <p:spPr>
            <a:xfrm>
              <a:off x="6676148" y="5245793"/>
              <a:ext cx="4089485" cy="820882"/>
            </a:xfrm>
            <a:prstGeom prst="rect">
              <a:avLst/>
            </a:prstGeom>
          </p:spPr>
        </p:pic>
      </p:grpSp>
    </p:spTree>
    <p:extLst>
      <p:ext uri="{BB962C8B-B14F-4D97-AF65-F5344CB8AC3E}">
        <p14:creationId xmlns:p14="http://schemas.microsoft.com/office/powerpoint/2010/main" val="2707874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D9E4E0-4D32-E546-B7CE-B07EF55F17EE}"/>
              </a:ext>
            </a:extLst>
          </p:cNvPr>
          <p:cNvSpPr>
            <a:spLocks noGrp="1"/>
          </p:cNvSpPr>
          <p:nvPr>
            <p:ph type="title"/>
          </p:nvPr>
        </p:nvSpPr>
        <p:spPr>
          <a:xfrm>
            <a:off x="909321" y="153399"/>
            <a:ext cx="7299959" cy="1142339"/>
          </a:xfrm>
        </p:spPr>
        <p:txBody>
          <a:bodyPr>
            <a:normAutofit fontScale="90000"/>
          </a:bodyPr>
          <a:lstStyle/>
          <a:p>
            <a:pPr>
              <a:lnSpc>
                <a:spcPct val="150000"/>
              </a:lnSpc>
            </a:pPr>
            <a:r>
              <a:rPr lang="en-GB" sz="2400" cap="none" dirty="0">
                <a:latin typeface="Arial Narrow" panose="020B0606020202030204" pitchFamily="34" charset="0"/>
              </a:rPr>
              <a:t>E</a:t>
            </a:r>
            <a:r>
              <a:rPr lang="en-GB" sz="2400" dirty="0">
                <a:latin typeface="Arial Narrow" panose="020B0606020202030204" pitchFamily="34" charset="0"/>
              </a:rPr>
              <a:t>XEMPEL PÅ AKTIVITET INOM ÖSTERSJÖPROJEKTET:</a:t>
            </a:r>
            <a:br>
              <a:rPr lang="en-GB" sz="1800" dirty="0">
                <a:latin typeface="Arial Narrow" panose="020B0606020202030204" pitchFamily="34" charset="0"/>
              </a:rPr>
            </a:br>
            <a:r>
              <a:rPr lang="en-GB" sz="2800" b="1" cap="none" dirty="0" err="1">
                <a:latin typeface="Arial Narrow" panose="020B0606020202030204" pitchFamily="34" charset="0"/>
              </a:rPr>
              <a:t>Utbildning</a:t>
            </a:r>
            <a:r>
              <a:rPr lang="en-GB" sz="2800" b="1" cap="none" dirty="0">
                <a:latin typeface="Arial Narrow" panose="020B0606020202030204" pitchFamily="34" charset="0"/>
              </a:rPr>
              <a:t> </a:t>
            </a:r>
            <a:r>
              <a:rPr lang="en-GB" sz="2800" b="1" cap="none" dirty="0" err="1">
                <a:latin typeface="Arial Narrow" panose="020B0606020202030204" pitchFamily="34" charset="0"/>
              </a:rPr>
              <a:t>av</a:t>
            </a:r>
            <a:r>
              <a:rPr lang="en-GB" sz="2800" b="1" dirty="0">
                <a:latin typeface="Arial Narrow" panose="020B0606020202030204" pitchFamily="34" charset="0"/>
              </a:rPr>
              <a:t> “</a:t>
            </a:r>
            <a:r>
              <a:rPr lang="en-GB" sz="2800" dirty="0">
                <a:latin typeface="Arial Narrow" panose="020B0606020202030204" pitchFamily="34" charset="0"/>
              </a:rPr>
              <a:t>R</a:t>
            </a:r>
            <a:r>
              <a:rPr lang="en-GB" sz="2800" cap="none" dirty="0">
                <a:latin typeface="Arial Narrow" panose="020B0606020202030204" pitchFamily="34" charset="0"/>
              </a:rPr>
              <a:t>otary </a:t>
            </a:r>
            <a:r>
              <a:rPr lang="en-GB" sz="2800" cap="none" dirty="0" err="1">
                <a:latin typeface="Arial Narrow" panose="020B0606020202030204" pitchFamily="34" charset="0"/>
              </a:rPr>
              <a:t>Östersjöambassadörer</a:t>
            </a:r>
            <a:r>
              <a:rPr lang="en-GB" sz="2800" cap="none" dirty="0">
                <a:latin typeface="Arial Narrow" panose="020B0606020202030204" pitchFamily="34" charset="0"/>
              </a:rPr>
              <a:t>”</a:t>
            </a:r>
            <a:endParaRPr lang="sv-SE" sz="2800" dirty="0">
              <a:latin typeface="Arial Narrow" panose="020B0606020202030204" pitchFamily="34" charset="0"/>
            </a:endParaRPr>
          </a:p>
        </p:txBody>
      </p:sp>
      <p:sp>
        <p:nvSpPr>
          <p:cNvPr id="3" name="Platshållare för innehåll 2">
            <a:extLst>
              <a:ext uri="{FF2B5EF4-FFF2-40B4-BE49-F238E27FC236}">
                <a16:creationId xmlns:a16="http://schemas.microsoft.com/office/drawing/2014/main" id="{AAF9005F-F8D6-9A47-ADA2-ABD7C6482B37}"/>
              </a:ext>
            </a:extLst>
          </p:cNvPr>
          <p:cNvSpPr>
            <a:spLocks noGrp="1"/>
          </p:cNvSpPr>
          <p:nvPr>
            <p:ph idx="1"/>
          </p:nvPr>
        </p:nvSpPr>
        <p:spPr>
          <a:xfrm>
            <a:off x="94038" y="1841275"/>
            <a:ext cx="7965440" cy="4810091"/>
          </a:xfrm>
        </p:spPr>
        <p:txBody>
          <a:bodyPr>
            <a:noAutofit/>
          </a:bodyPr>
          <a:lstStyle/>
          <a:p>
            <a:pPr>
              <a:spcBef>
                <a:spcPts val="1600"/>
              </a:spcBef>
              <a:spcAft>
                <a:spcPts val="1200"/>
              </a:spcAft>
            </a:pPr>
            <a:r>
              <a:rPr lang="sv-SE" sz="2000" dirty="0">
                <a:solidFill>
                  <a:srgbClr val="002060"/>
                </a:solidFill>
                <a:latin typeface="Arial Narrow" panose="020B0606020202030204" pitchFamily="34" charset="0"/>
              </a:rPr>
              <a:t>Östersjökommittén utbildar - i ett nära samarbete med </a:t>
            </a:r>
            <a:r>
              <a:rPr lang="sv-SE" sz="2000" i="1" dirty="0">
                <a:solidFill>
                  <a:srgbClr val="002060"/>
                </a:solidFill>
                <a:latin typeface="Arial Narrow" panose="020B0606020202030204" pitchFamily="34" charset="0"/>
              </a:rPr>
              <a:t>Östersjöcentrum </a:t>
            </a:r>
            <a:r>
              <a:rPr lang="sv-SE" sz="2000" dirty="0">
                <a:solidFill>
                  <a:srgbClr val="002060"/>
                </a:solidFill>
                <a:latin typeface="Arial Narrow" panose="020B0606020202030204" pitchFamily="34" charset="0"/>
              </a:rPr>
              <a:t>vid Stockholms universitet och </a:t>
            </a:r>
            <a:r>
              <a:rPr lang="sv-SE" sz="2000" i="1" dirty="0">
                <a:solidFill>
                  <a:srgbClr val="002060"/>
                </a:solidFill>
                <a:latin typeface="Arial Narrow" panose="020B0606020202030204" pitchFamily="34" charset="0"/>
              </a:rPr>
              <a:t>Baltic Sea Science Center </a:t>
            </a:r>
            <a:r>
              <a:rPr lang="sv-SE" sz="2000" dirty="0">
                <a:solidFill>
                  <a:srgbClr val="002060"/>
                </a:solidFill>
                <a:latin typeface="Arial Narrow" panose="020B0606020202030204" pitchFamily="34" charset="0"/>
              </a:rPr>
              <a:t>på Skansen - engagerade rotarianer från våra klubbar till att bli </a:t>
            </a:r>
            <a:r>
              <a:rPr lang="sv-SE" sz="2000" i="1" dirty="0">
                <a:solidFill>
                  <a:srgbClr val="002060"/>
                </a:solidFill>
                <a:latin typeface="Arial Narrow" panose="020B0606020202030204" pitchFamily="34" charset="0"/>
              </a:rPr>
              <a:t>Rotary Östersjöambassadörer</a:t>
            </a:r>
            <a:r>
              <a:rPr lang="sv-SE" sz="2000" dirty="0">
                <a:solidFill>
                  <a:srgbClr val="002060"/>
                </a:solidFill>
                <a:latin typeface="Arial Narrow" panose="020B0606020202030204" pitchFamily="34" charset="0"/>
              </a:rPr>
              <a:t>.</a:t>
            </a:r>
          </a:p>
          <a:p>
            <a:pPr>
              <a:spcBef>
                <a:spcPts val="1600"/>
              </a:spcBef>
              <a:spcAft>
                <a:spcPts val="1200"/>
              </a:spcAft>
            </a:pPr>
            <a:r>
              <a:rPr lang="sv-SE" sz="2000" dirty="0">
                <a:solidFill>
                  <a:srgbClr val="002060"/>
                </a:solidFill>
                <a:latin typeface="Arial Narrow" panose="020B0606020202030204" pitchFamily="34" charset="0"/>
              </a:rPr>
              <a:t>Ambassadörerna ska kunna förklara Östersjöns situation och  utmaningar samt beskriva möjliga lösningar för att förbättra miljön.</a:t>
            </a:r>
          </a:p>
          <a:p>
            <a:pPr>
              <a:spcBef>
                <a:spcPts val="1600"/>
              </a:spcBef>
              <a:spcAft>
                <a:spcPts val="1200"/>
              </a:spcAft>
            </a:pPr>
            <a:r>
              <a:rPr lang="sv-SE" sz="2000" dirty="0">
                <a:solidFill>
                  <a:srgbClr val="002060"/>
                </a:solidFill>
                <a:latin typeface="Arial Narrow" panose="020B0606020202030204" pitchFamily="34" charset="0"/>
              </a:rPr>
              <a:t>Vi hoppas att ambassadörerna ska vara ”motorer” i sina klubbar, och verka för att starta lokala projekt och arrangera lokala aktiviteter. Genom att synas, höras och märkas som en aktör som verkar för att bidra till att rädda Östersjön, attraherar  Rotaryklubbarna nya medlemmar.</a:t>
            </a:r>
          </a:p>
          <a:p>
            <a:pPr>
              <a:spcBef>
                <a:spcPts val="1600"/>
              </a:spcBef>
              <a:spcAft>
                <a:spcPts val="1200"/>
              </a:spcAft>
            </a:pPr>
            <a:r>
              <a:rPr lang="sv-SE" sz="2000" dirty="0">
                <a:solidFill>
                  <a:srgbClr val="002060"/>
                </a:solidFill>
                <a:latin typeface="Arial Narrow" panose="020B0606020202030204" pitchFamily="34" charset="0"/>
              </a:rPr>
              <a:t>Idag finns det ca 70 </a:t>
            </a:r>
            <a:r>
              <a:rPr lang="sv-SE" sz="2000" i="1" dirty="0">
                <a:solidFill>
                  <a:srgbClr val="002060"/>
                </a:solidFill>
                <a:latin typeface="Arial Narrow" panose="020B0606020202030204" pitchFamily="34" charset="0"/>
              </a:rPr>
              <a:t>Rotary Östersjöambassadörer </a:t>
            </a:r>
            <a:r>
              <a:rPr lang="sv-SE" sz="2000" dirty="0">
                <a:solidFill>
                  <a:srgbClr val="002060"/>
                </a:solidFill>
                <a:latin typeface="Arial Narrow" panose="020B0606020202030204" pitchFamily="34" charset="0"/>
              </a:rPr>
              <a:t>i D2405 (Sörmland, Gotland, Östergötland, Kalmar län och Lettland samt en klubb i Jönköping län) och D2355 (Uppland norr om Stockholm). Östersjökommittén bjuder in ambassadörerna till </a:t>
            </a:r>
            <a:r>
              <a:rPr lang="sv-SE" sz="2000" dirty="0" err="1">
                <a:solidFill>
                  <a:srgbClr val="002060"/>
                </a:solidFill>
                <a:latin typeface="Arial Narrow" panose="020B0606020202030204" pitchFamily="34" charset="0"/>
              </a:rPr>
              <a:t>webbinarier</a:t>
            </a:r>
            <a:r>
              <a:rPr lang="sv-SE" sz="2000" dirty="0">
                <a:solidFill>
                  <a:srgbClr val="002060"/>
                </a:solidFill>
                <a:latin typeface="Arial Narrow" panose="020B0606020202030204" pitchFamily="34" charset="0"/>
              </a:rPr>
              <a:t> för att träffas och lära sig mer.</a:t>
            </a:r>
            <a:endParaRPr lang="sv-SE" sz="2000" dirty="0">
              <a:solidFill>
                <a:srgbClr val="002060"/>
              </a:solidFill>
            </a:endParaRPr>
          </a:p>
        </p:txBody>
      </p:sp>
      <p:pic>
        <p:nvPicPr>
          <p:cNvPr id="5" name="Bildobjekt 4" descr="En bild som visar byggnad, utomhus, stad, gata&#10;&#10;Automatiskt genererad beskrivning">
            <a:extLst>
              <a:ext uri="{FF2B5EF4-FFF2-40B4-BE49-F238E27FC236}">
                <a16:creationId xmlns:a16="http://schemas.microsoft.com/office/drawing/2014/main" id="{C7C0ED9F-C405-D744-95C5-C3C26DA911B4}"/>
              </a:ext>
            </a:extLst>
          </p:cNvPr>
          <p:cNvPicPr/>
          <p:nvPr/>
        </p:nvPicPr>
        <p:blipFill>
          <a:blip r:embed="rId3" cstate="email">
            <a:extLst>
              <a:ext uri="{28A0092B-C50C-407E-A947-70E740481C1C}">
                <a14:useLocalDpi xmlns:a14="http://schemas.microsoft.com/office/drawing/2010/main"/>
              </a:ext>
            </a:extLst>
          </a:blip>
          <a:srcRect/>
          <a:stretch/>
        </p:blipFill>
        <p:spPr>
          <a:xfrm rot="5400000">
            <a:off x="8621128" y="110214"/>
            <a:ext cx="3199400" cy="3285771"/>
          </a:xfrm>
          <a:prstGeom prst="rect">
            <a:avLst/>
          </a:prstGeom>
        </p:spPr>
      </p:pic>
      <p:pic>
        <p:nvPicPr>
          <p:cNvPr id="6" name="Bildobjekt 5" descr="En bild som visar klädsel, person, person, fotbeklädnader&#10;&#10;Automatiskt genererad beskrivning">
            <a:extLst>
              <a:ext uri="{FF2B5EF4-FFF2-40B4-BE49-F238E27FC236}">
                <a16:creationId xmlns:a16="http://schemas.microsoft.com/office/drawing/2014/main" id="{FAA6CD10-CD37-4045-A2A4-AF4B291A4E69}"/>
              </a:ext>
            </a:extLst>
          </p:cNvPr>
          <p:cNvPicPr/>
          <p:nvPr/>
        </p:nvPicPr>
        <p:blipFill>
          <a:blip r:embed="rId4" cstate="email">
            <a:extLst>
              <a:ext uri="{28A0092B-C50C-407E-A947-70E740481C1C}">
                <a14:useLocalDpi xmlns:a14="http://schemas.microsoft.com/office/drawing/2010/main"/>
              </a:ext>
            </a:extLst>
          </a:blip>
          <a:stretch>
            <a:fillRect/>
          </a:stretch>
        </p:blipFill>
        <p:spPr>
          <a:xfrm>
            <a:off x="8577942" y="4076296"/>
            <a:ext cx="3285772" cy="2270075"/>
          </a:xfrm>
          <a:prstGeom prst="rect">
            <a:avLst/>
          </a:prstGeom>
        </p:spPr>
      </p:pic>
      <p:sp>
        <p:nvSpPr>
          <p:cNvPr id="7" name="textruta 6">
            <a:extLst>
              <a:ext uri="{FF2B5EF4-FFF2-40B4-BE49-F238E27FC236}">
                <a16:creationId xmlns:a16="http://schemas.microsoft.com/office/drawing/2014/main" id="{C4A49E4B-7CF9-7B65-0912-96434C8583FA}"/>
              </a:ext>
            </a:extLst>
          </p:cNvPr>
          <p:cNvSpPr txBox="1"/>
          <p:nvPr/>
        </p:nvSpPr>
        <p:spPr>
          <a:xfrm>
            <a:off x="8577942" y="3351312"/>
            <a:ext cx="3329758" cy="307777"/>
          </a:xfrm>
          <a:prstGeom prst="rect">
            <a:avLst/>
          </a:prstGeom>
          <a:noFill/>
        </p:spPr>
        <p:txBody>
          <a:bodyPr wrap="none" rtlCol="0">
            <a:spAutoFit/>
          </a:bodyPr>
          <a:lstStyle/>
          <a:p>
            <a:r>
              <a:rPr lang="sv-SE" sz="1400" dirty="0">
                <a:latin typeface="Arial Narrow" panose="020B0606020202030204" pitchFamily="34" charset="0"/>
              </a:rPr>
              <a:t>Östersjöambassadörer diplomerade i Stockholm</a:t>
            </a:r>
          </a:p>
        </p:txBody>
      </p:sp>
      <p:sp>
        <p:nvSpPr>
          <p:cNvPr id="8" name="textruta 7">
            <a:extLst>
              <a:ext uri="{FF2B5EF4-FFF2-40B4-BE49-F238E27FC236}">
                <a16:creationId xmlns:a16="http://schemas.microsoft.com/office/drawing/2014/main" id="{9EBAC9C6-0DEB-2334-AF4E-C790A399A4D5}"/>
              </a:ext>
            </a:extLst>
          </p:cNvPr>
          <p:cNvSpPr txBox="1"/>
          <p:nvPr/>
        </p:nvSpPr>
        <p:spPr>
          <a:xfrm>
            <a:off x="8107227" y="6343589"/>
            <a:ext cx="4092787" cy="307777"/>
          </a:xfrm>
          <a:prstGeom prst="rect">
            <a:avLst/>
          </a:prstGeom>
          <a:noFill/>
        </p:spPr>
        <p:txBody>
          <a:bodyPr wrap="none" rtlCol="0">
            <a:spAutoFit/>
          </a:bodyPr>
          <a:lstStyle/>
          <a:p>
            <a:r>
              <a:rPr lang="sv-SE" sz="1400" dirty="0">
                <a:latin typeface="Arial Narrow" panose="020B0606020202030204" pitchFamily="34" charset="0"/>
              </a:rPr>
              <a:t>Östersjöambassadörer diplomerade i Karlskrona, 27/9-2023</a:t>
            </a:r>
          </a:p>
        </p:txBody>
      </p:sp>
    </p:spTree>
    <p:extLst>
      <p:ext uri="{BB962C8B-B14F-4D97-AF65-F5344CB8AC3E}">
        <p14:creationId xmlns:p14="http://schemas.microsoft.com/office/powerpoint/2010/main" val="2286681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292ED-016F-6355-D391-00823D4D5B4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0D4F33C-69F1-ECFD-7513-31E6444C63E7}"/>
              </a:ext>
            </a:extLst>
          </p:cNvPr>
          <p:cNvSpPr>
            <a:spLocks noGrp="1"/>
          </p:cNvSpPr>
          <p:nvPr>
            <p:ph type="title"/>
          </p:nvPr>
        </p:nvSpPr>
        <p:spPr>
          <a:xfrm>
            <a:off x="233681" y="-91740"/>
            <a:ext cx="11506200" cy="1538883"/>
          </a:xfrm>
        </p:spPr>
        <p:txBody>
          <a:bodyPr>
            <a:normAutofit/>
          </a:bodyPr>
          <a:lstStyle/>
          <a:p>
            <a:pPr>
              <a:lnSpc>
                <a:spcPct val="100000"/>
              </a:lnSpc>
              <a:spcBef>
                <a:spcPts val="1200"/>
              </a:spcBef>
              <a:spcAft>
                <a:spcPts val="1200"/>
              </a:spcAft>
            </a:pPr>
            <a:r>
              <a:rPr lang="en-GB" sz="2700" dirty="0">
                <a:latin typeface="Arial Narrow" panose="020B0606020202030204" pitchFamily="34" charset="0"/>
              </a:rPr>
              <a:t>EXEMPEL PÅ AKTIVITET INOM ÖSTERSJÖPROJEKTET:</a:t>
            </a:r>
            <a:br>
              <a:rPr lang="en-GB" sz="2700" dirty="0">
                <a:latin typeface="Arial Narrow" panose="020B0606020202030204" pitchFamily="34" charset="0"/>
              </a:rPr>
            </a:br>
            <a:r>
              <a:rPr lang="sv-SE" sz="2800" dirty="0">
                <a:latin typeface="Arial Narrow" panose="020B0606020202030204" pitchFamily="34" charset="0"/>
              </a:rPr>
              <a:t>D</a:t>
            </a:r>
            <a:r>
              <a:rPr lang="sv-SE" sz="2800" cap="none" dirty="0">
                <a:latin typeface="Arial Narrow" panose="020B0606020202030204" pitchFamily="34" charset="0"/>
              </a:rPr>
              <a:t>eltagande med monter på lokala/regionala marknader såsom miljöområdet </a:t>
            </a:r>
            <a:r>
              <a:rPr lang="sv-SE" sz="2800" i="1" cap="none" dirty="0">
                <a:latin typeface="Arial Narrow" panose="020B0606020202030204" pitchFamily="34" charset="0"/>
              </a:rPr>
              <a:t>Allt för Östersjön</a:t>
            </a:r>
            <a:r>
              <a:rPr lang="sv-SE" sz="2800" cap="none" dirty="0">
                <a:latin typeface="Arial Narrow" panose="020B0606020202030204" pitchFamily="34" charset="0"/>
              </a:rPr>
              <a:t> på båtmässan </a:t>
            </a:r>
            <a:r>
              <a:rPr lang="sv-SE" sz="2800" i="1" cap="none" dirty="0">
                <a:latin typeface="Arial Narrow" panose="020B0606020202030204" pitchFamily="34" charset="0"/>
              </a:rPr>
              <a:t>Allt för sjön</a:t>
            </a:r>
            <a:r>
              <a:rPr lang="sv-SE" sz="2800" cap="none" dirty="0">
                <a:latin typeface="Arial Narrow" panose="020B0606020202030204" pitchFamily="34" charset="0"/>
              </a:rPr>
              <a:t>, Stadsfesten i Kalmar mm.</a:t>
            </a:r>
            <a:endParaRPr lang="sv-SE" sz="2800" dirty="0"/>
          </a:p>
        </p:txBody>
      </p:sp>
      <p:sp>
        <p:nvSpPr>
          <p:cNvPr id="3" name="Platshållare för innehåll 2">
            <a:extLst>
              <a:ext uri="{FF2B5EF4-FFF2-40B4-BE49-F238E27FC236}">
                <a16:creationId xmlns:a16="http://schemas.microsoft.com/office/drawing/2014/main" id="{D1E98D92-63F9-1677-E811-EFA28E4F80EC}"/>
              </a:ext>
            </a:extLst>
          </p:cNvPr>
          <p:cNvSpPr>
            <a:spLocks noGrp="1"/>
          </p:cNvSpPr>
          <p:nvPr>
            <p:ph idx="1"/>
          </p:nvPr>
        </p:nvSpPr>
        <p:spPr>
          <a:xfrm>
            <a:off x="120153" y="1655612"/>
            <a:ext cx="7022327" cy="2888995"/>
          </a:xfrm>
        </p:spPr>
        <p:txBody>
          <a:bodyPr>
            <a:noAutofit/>
          </a:bodyPr>
          <a:lstStyle/>
          <a:p>
            <a:pPr marL="0" indent="0">
              <a:spcBef>
                <a:spcPts val="600"/>
              </a:spcBef>
              <a:spcAft>
                <a:spcPts val="600"/>
              </a:spcAft>
              <a:buNone/>
            </a:pPr>
            <a:r>
              <a:rPr lang="sv-SE" sz="1800" dirty="0">
                <a:solidFill>
                  <a:srgbClr val="002060"/>
                </a:solidFill>
                <a:latin typeface="Arial Narrow" panose="020B0606020202030204" pitchFamily="34" charset="0"/>
              </a:rPr>
              <a:t>Rotarymedlemmar från lokala klubbar:</a:t>
            </a:r>
          </a:p>
          <a:p>
            <a:pPr>
              <a:spcBef>
                <a:spcPts val="800"/>
              </a:spcBef>
            </a:pPr>
            <a:r>
              <a:rPr lang="sv-SE" sz="1800" dirty="0">
                <a:solidFill>
                  <a:srgbClr val="002060"/>
                </a:solidFill>
                <a:latin typeface="Arial Narrow" panose="020B0606020202030204" pitchFamily="34" charset="0"/>
              </a:rPr>
              <a:t>informerar och utbildar för att skapa medvetenhet och bilda opinion,</a:t>
            </a:r>
          </a:p>
          <a:p>
            <a:pPr>
              <a:spcBef>
                <a:spcPts val="800"/>
              </a:spcBef>
            </a:pPr>
            <a:r>
              <a:rPr lang="sv-SE" sz="1800" dirty="0">
                <a:solidFill>
                  <a:srgbClr val="002060"/>
                </a:solidFill>
                <a:latin typeface="Arial Narrow" panose="020B0606020202030204" pitchFamily="34" charset="0"/>
              </a:rPr>
              <a:t>deltar i lokala utställningar och förklarar Östersjöns utmaningar och vad alla kan göra för att bidra till att förbättra miljön,</a:t>
            </a:r>
          </a:p>
          <a:p>
            <a:pPr>
              <a:spcBef>
                <a:spcPts val="800"/>
              </a:spcBef>
            </a:pPr>
            <a:r>
              <a:rPr lang="sv-SE" sz="1800" dirty="0">
                <a:solidFill>
                  <a:srgbClr val="002060"/>
                </a:solidFill>
                <a:latin typeface="Arial Narrow" panose="020B0606020202030204" pitchFamily="34" charset="0"/>
              </a:rPr>
              <a:t>delar ut rapporter från våra partners och säljer flera böcker såsom </a:t>
            </a:r>
            <a:r>
              <a:rPr lang="sv-SE" sz="1800" i="1" dirty="0">
                <a:solidFill>
                  <a:srgbClr val="002060"/>
                </a:solidFill>
                <a:latin typeface="Arial Narrow" panose="020B0606020202030204" pitchFamily="34" charset="0"/>
              </a:rPr>
              <a:t>50 sätt att rädda Östersjön</a:t>
            </a:r>
            <a:r>
              <a:rPr lang="sv-SE" sz="1800" dirty="0">
                <a:solidFill>
                  <a:srgbClr val="002060"/>
                </a:solidFill>
                <a:latin typeface="Arial Narrow" panose="020B0606020202030204" pitchFamily="34" charset="0"/>
              </a:rPr>
              <a:t>, </a:t>
            </a:r>
            <a:r>
              <a:rPr lang="sv-SE" sz="1800" i="1" dirty="0">
                <a:solidFill>
                  <a:srgbClr val="002060"/>
                </a:solidFill>
                <a:latin typeface="Arial Narrow" panose="020B0606020202030204" pitchFamily="34" charset="0"/>
              </a:rPr>
              <a:t>Havet är din bästa vän</a:t>
            </a:r>
            <a:r>
              <a:rPr lang="sv-SE" sz="1800" dirty="0">
                <a:solidFill>
                  <a:srgbClr val="002060"/>
                </a:solidFill>
                <a:latin typeface="Arial Narrow" panose="020B0606020202030204" pitchFamily="34" charset="0"/>
              </a:rPr>
              <a:t>, </a:t>
            </a:r>
            <a:r>
              <a:rPr lang="sv-SE" sz="1800" i="1" dirty="0">
                <a:solidFill>
                  <a:srgbClr val="002060"/>
                </a:solidFill>
                <a:latin typeface="Arial Narrow" panose="020B0606020202030204" pitchFamily="34" charset="0"/>
              </a:rPr>
              <a:t>Så funkar havet – en djup bok</a:t>
            </a:r>
            <a:r>
              <a:rPr lang="sv-SE" sz="1800" dirty="0">
                <a:solidFill>
                  <a:srgbClr val="002060"/>
                </a:solidFill>
                <a:latin typeface="Arial Narrow" panose="020B0606020202030204" pitchFamily="34" charset="0"/>
              </a:rPr>
              <a:t> och </a:t>
            </a:r>
            <a:r>
              <a:rPr lang="sv-SE" sz="1800" i="1" dirty="0">
                <a:solidFill>
                  <a:srgbClr val="002060"/>
                </a:solidFill>
                <a:latin typeface="Arial Narrow" panose="020B0606020202030204" pitchFamily="34" charset="0"/>
              </a:rPr>
              <a:t>Vi ser på vatten under ytan, </a:t>
            </a:r>
          </a:p>
          <a:p>
            <a:pPr>
              <a:spcBef>
                <a:spcPts val="800"/>
              </a:spcBef>
            </a:pPr>
            <a:r>
              <a:rPr lang="sv-SE" sz="1800" dirty="0">
                <a:solidFill>
                  <a:srgbClr val="002060"/>
                </a:solidFill>
                <a:latin typeface="Arial Narrow" panose="020B0606020202030204" pitchFamily="34" charset="0"/>
              </a:rPr>
              <a:t>erbjuder populära frågetävlingar för barn och vuxna,</a:t>
            </a:r>
          </a:p>
          <a:p>
            <a:pPr>
              <a:spcBef>
                <a:spcPts val="800"/>
              </a:spcBef>
            </a:pPr>
            <a:r>
              <a:rPr lang="sv-SE" sz="1800" dirty="0">
                <a:solidFill>
                  <a:srgbClr val="002060"/>
                </a:solidFill>
                <a:latin typeface="Arial Narrow" panose="020B0606020202030204" pitchFamily="34" charset="0"/>
              </a:rPr>
              <a:t>håller roliga aktiviteter för barn, mm.</a:t>
            </a:r>
          </a:p>
        </p:txBody>
      </p:sp>
      <p:pic>
        <p:nvPicPr>
          <p:cNvPr id="5" name="Bildobjekt 4" descr="En bild som visar text, klädsel, banderoll, Varumärke&#10;&#10;Automatiskt genererad beskrivning">
            <a:extLst>
              <a:ext uri="{FF2B5EF4-FFF2-40B4-BE49-F238E27FC236}">
                <a16:creationId xmlns:a16="http://schemas.microsoft.com/office/drawing/2014/main" id="{D94D53F4-06B7-2BFC-64A4-3E5D8FC09DEE}"/>
              </a:ext>
            </a:extLst>
          </p:cNvPr>
          <p:cNvPicPr/>
          <p:nvPr/>
        </p:nvPicPr>
        <p:blipFill>
          <a:blip r:embed="rId3" cstate="email">
            <a:extLst>
              <a:ext uri="{28A0092B-C50C-407E-A947-70E740481C1C}">
                <a14:useLocalDpi xmlns:a14="http://schemas.microsoft.com/office/drawing/2010/main"/>
              </a:ext>
            </a:extLst>
          </a:blip>
          <a:stretch>
            <a:fillRect/>
          </a:stretch>
        </p:blipFill>
        <p:spPr>
          <a:xfrm rot="5400000">
            <a:off x="7259168" y="1824500"/>
            <a:ext cx="2326282" cy="1848983"/>
          </a:xfrm>
          <a:prstGeom prst="rect">
            <a:avLst/>
          </a:prstGeom>
        </p:spPr>
      </p:pic>
      <p:pic>
        <p:nvPicPr>
          <p:cNvPr id="6" name="Bildobjekt 5">
            <a:extLst>
              <a:ext uri="{FF2B5EF4-FFF2-40B4-BE49-F238E27FC236}">
                <a16:creationId xmlns:a16="http://schemas.microsoft.com/office/drawing/2014/main" id="{106080E0-077E-B76E-AF71-F8F388A9720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51845" y="3744410"/>
            <a:ext cx="1771312" cy="2361749"/>
          </a:xfrm>
          <a:prstGeom prst="rect">
            <a:avLst/>
          </a:prstGeom>
        </p:spPr>
      </p:pic>
      <p:pic>
        <p:nvPicPr>
          <p:cNvPr id="7" name="Bildobjekt 6">
            <a:extLst>
              <a:ext uri="{FF2B5EF4-FFF2-40B4-BE49-F238E27FC236}">
                <a16:creationId xmlns:a16="http://schemas.microsoft.com/office/drawing/2014/main" id="{63CD10C3-FC10-581C-7092-3CD068F971D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273180" y="4660176"/>
            <a:ext cx="1201198" cy="1460172"/>
          </a:xfrm>
          <a:prstGeom prst="rect">
            <a:avLst/>
          </a:prstGeom>
        </p:spPr>
      </p:pic>
      <p:pic>
        <p:nvPicPr>
          <p:cNvPr id="9" name="Bildobjekt 8">
            <a:extLst>
              <a:ext uri="{FF2B5EF4-FFF2-40B4-BE49-F238E27FC236}">
                <a16:creationId xmlns:a16="http://schemas.microsoft.com/office/drawing/2014/main" id="{DB505CFE-BE3D-0E99-AD65-162364CF781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0153" y="4660176"/>
            <a:ext cx="1084488" cy="1445984"/>
          </a:xfrm>
          <a:prstGeom prst="rect">
            <a:avLst/>
          </a:prstGeom>
        </p:spPr>
      </p:pic>
      <p:sp>
        <p:nvSpPr>
          <p:cNvPr id="8" name="textruta 7">
            <a:extLst>
              <a:ext uri="{FF2B5EF4-FFF2-40B4-BE49-F238E27FC236}">
                <a16:creationId xmlns:a16="http://schemas.microsoft.com/office/drawing/2014/main" id="{5DC0D292-5B6D-0942-5267-93549F5FE08B}"/>
              </a:ext>
            </a:extLst>
          </p:cNvPr>
          <p:cNvSpPr txBox="1"/>
          <p:nvPr/>
        </p:nvSpPr>
        <p:spPr>
          <a:xfrm>
            <a:off x="7199683" y="4297655"/>
            <a:ext cx="3008353" cy="2185214"/>
          </a:xfrm>
          <a:prstGeom prst="rect">
            <a:avLst/>
          </a:prstGeom>
          <a:noFill/>
        </p:spPr>
        <p:txBody>
          <a:bodyPr wrap="square" rtlCol="0">
            <a:spAutoFit/>
          </a:bodyPr>
          <a:lstStyle/>
          <a:p>
            <a:pPr marL="0" indent="0">
              <a:spcBef>
                <a:spcPts val="600"/>
              </a:spcBef>
              <a:spcAft>
                <a:spcPts val="600"/>
              </a:spcAft>
              <a:buNone/>
            </a:pPr>
            <a:r>
              <a:rPr lang="sv-SE" sz="1400" dirty="0">
                <a:solidFill>
                  <a:srgbClr val="002060"/>
                </a:solidFill>
                <a:latin typeface="Arial Narrow" panose="020B0606020202030204" pitchFamily="34" charset="0"/>
              </a:rPr>
              <a:t>Under båtmässan i Stockholm 2024 var vi 100 rotarianer från 17 klubbar i vår monter under de 8 dagarna. Vi sålde 322 böcker och 248 familjer svarade på frågetävlingen. Vi deltog även 2023 och 2025 med 22 klubbar från två distrikt.</a:t>
            </a:r>
          </a:p>
          <a:p>
            <a:pPr marL="0" indent="0">
              <a:spcBef>
                <a:spcPts val="600"/>
              </a:spcBef>
              <a:spcAft>
                <a:spcPts val="600"/>
              </a:spcAft>
              <a:buNone/>
            </a:pPr>
            <a:r>
              <a:rPr lang="sv-SE" sz="1400" dirty="0">
                <a:solidFill>
                  <a:srgbClr val="002060"/>
                </a:solidFill>
                <a:latin typeface="Arial Narrow" panose="020B0606020202030204" pitchFamily="34" charset="0"/>
              </a:rPr>
              <a:t>Vi samarbetar bland annat med ”Östersjökontraktet”, </a:t>
            </a:r>
            <a:r>
              <a:rPr lang="sv-SE" sz="1400" dirty="0">
                <a:solidFill>
                  <a:srgbClr val="002060"/>
                </a:solidFill>
                <a:latin typeface="Arial Narrow" panose="020B0606020202030204" pitchFamily="34" charset="0"/>
                <a:hlinkClick r:id="rId7">
                  <a:extLst>
                    <a:ext uri="{A12FA001-AC4F-418D-AE19-62706E023703}">
                      <ahyp:hlinkClr xmlns:ahyp="http://schemas.microsoft.com/office/drawing/2018/hyperlinkcolor" val="tx"/>
                    </a:ext>
                  </a:extLst>
                </a:hlinkClick>
              </a:rPr>
              <a:t>www.ostersjokontraktet.se</a:t>
            </a:r>
            <a:endParaRPr lang="sv-SE" sz="1400" dirty="0">
              <a:solidFill>
                <a:srgbClr val="002060"/>
              </a:solidFill>
              <a:latin typeface="Arial Narrow" panose="020B0606020202030204" pitchFamily="34" charset="0"/>
            </a:endParaRPr>
          </a:p>
        </p:txBody>
      </p:sp>
      <p:pic>
        <p:nvPicPr>
          <p:cNvPr id="11" name="Bildobjekt 10" descr="En bild som visar text, rev, fisk, tecknad serie&#10;&#10;AI-genererat innehåll kan vara felaktigt.">
            <a:extLst>
              <a:ext uri="{FF2B5EF4-FFF2-40B4-BE49-F238E27FC236}">
                <a16:creationId xmlns:a16="http://schemas.microsoft.com/office/drawing/2014/main" id="{A546A22B-8A06-49DC-DE6B-1DD7F20238D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547036" y="4660174"/>
            <a:ext cx="1251935" cy="1445985"/>
          </a:xfrm>
          <a:prstGeom prst="rect">
            <a:avLst/>
          </a:prstGeom>
        </p:spPr>
      </p:pic>
      <p:pic>
        <p:nvPicPr>
          <p:cNvPr id="13" name="Bildobjekt 12" descr="En bild som visar text, grafisk design, skärmbild, illustration&#10;&#10;AI-genererat innehåll kan vara felaktigt.">
            <a:extLst>
              <a:ext uri="{FF2B5EF4-FFF2-40B4-BE49-F238E27FC236}">
                <a16:creationId xmlns:a16="http://schemas.microsoft.com/office/drawing/2014/main" id="{9F68DAEF-6606-1155-6C9E-736D0C48B4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889431" y="4650571"/>
            <a:ext cx="1251935" cy="1469777"/>
          </a:xfrm>
          <a:prstGeom prst="rect">
            <a:avLst/>
          </a:prstGeom>
          <a:ln>
            <a:solidFill>
              <a:srgbClr val="0070C0"/>
            </a:solidFill>
          </a:ln>
        </p:spPr>
      </p:pic>
      <p:sp>
        <p:nvSpPr>
          <p:cNvPr id="14" name="textruta 13">
            <a:extLst>
              <a:ext uri="{FF2B5EF4-FFF2-40B4-BE49-F238E27FC236}">
                <a16:creationId xmlns:a16="http://schemas.microsoft.com/office/drawing/2014/main" id="{36392A7D-5345-AB8B-CC34-FCC27F30D321}"/>
              </a:ext>
            </a:extLst>
          </p:cNvPr>
          <p:cNvSpPr txBox="1"/>
          <p:nvPr/>
        </p:nvSpPr>
        <p:spPr>
          <a:xfrm>
            <a:off x="305798" y="6171740"/>
            <a:ext cx="6817359" cy="923330"/>
          </a:xfrm>
          <a:prstGeom prst="rect">
            <a:avLst/>
          </a:prstGeom>
          <a:noFill/>
        </p:spPr>
        <p:txBody>
          <a:bodyPr wrap="square" rtlCol="0">
            <a:spAutoFit/>
          </a:bodyPr>
          <a:lstStyle/>
          <a:p>
            <a:pPr algn="ctr"/>
            <a:r>
              <a:rPr lang="sv-SE" sz="1800" b="1" dirty="0">
                <a:latin typeface="Arial Narrow" panose="020B0606020202030204" pitchFamily="34" charset="0"/>
              </a:rPr>
              <a:t>Genom vår medverkan i dessa offentliga tillställningar har Rotary setts och hörts och även fått nya medlemmar.</a:t>
            </a:r>
          </a:p>
          <a:p>
            <a:pPr algn="ctr"/>
            <a:endParaRPr lang="sv-SE" dirty="0"/>
          </a:p>
        </p:txBody>
      </p:sp>
      <p:sp>
        <p:nvSpPr>
          <p:cNvPr id="19" name="textruta 18">
            <a:extLst>
              <a:ext uri="{FF2B5EF4-FFF2-40B4-BE49-F238E27FC236}">
                <a16:creationId xmlns:a16="http://schemas.microsoft.com/office/drawing/2014/main" id="{FBADB870-823A-B852-CBB8-AE60AA1B8597}"/>
              </a:ext>
            </a:extLst>
          </p:cNvPr>
          <p:cNvSpPr txBox="1"/>
          <p:nvPr/>
        </p:nvSpPr>
        <p:spPr>
          <a:xfrm>
            <a:off x="9834829" y="3032104"/>
            <a:ext cx="2133918" cy="307777"/>
          </a:xfrm>
          <a:prstGeom prst="rect">
            <a:avLst/>
          </a:prstGeom>
          <a:noFill/>
        </p:spPr>
        <p:txBody>
          <a:bodyPr wrap="none" rtlCol="0">
            <a:spAutoFit/>
          </a:bodyPr>
          <a:lstStyle/>
          <a:p>
            <a:r>
              <a:rPr lang="sv-SE" sz="1400" dirty="0">
                <a:solidFill>
                  <a:srgbClr val="002060"/>
                </a:solidFill>
                <a:latin typeface="Arial Narrow" panose="020B0606020202030204" pitchFamily="34" charset="0"/>
              </a:rPr>
              <a:t>Östersjödag i Borgholm, 2024</a:t>
            </a:r>
          </a:p>
        </p:txBody>
      </p:sp>
      <p:sp>
        <p:nvSpPr>
          <p:cNvPr id="20" name="textruta 19">
            <a:extLst>
              <a:ext uri="{FF2B5EF4-FFF2-40B4-BE49-F238E27FC236}">
                <a16:creationId xmlns:a16="http://schemas.microsoft.com/office/drawing/2014/main" id="{20F08BED-E0F2-671A-3AC0-08E2D9656E95}"/>
              </a:ext>
            </a:extLst>
          </p:cNvPr>
          <p:cNvSpPr txBox="1"/>
          <p:nvPr/>
        </p:nvSpPr>
        <p:spPr>
          <a:xfrm>
            <a:off x="7354548" y="3896951"/>
            <a:ext cx="2135521" cy="307777"/>
          </a:xfrm>
          <a:prstGeom prst="rect">
            <a:avLst/>
          </a:prstGeom>
          <a:noFill/>
        </p:spPr>
        <p:txBody>
          <a:bodyPr wrap="none" rtlCol="0">
            <a:spAutoFit/>
          </a:bodyPr>
          <a:lstStyle/>
          <a:p>
            <a:r>
              <a:rPr lang="sv-SE" sz="1400" dirty="0">
                <a:solidFill>
                  <a:srgbClr val="002060"/>
                </a:solidFill>
                <a:latin typeface="Arial Narrow" panose="020B0606020202030204" pitchFamily="34" charset="0"/>
              </a:rPr>
              <a:t>Båtmässan i Stockholm, 2024</a:t>
            </a:r>
          </a:p>
        </p:txBody>
      </p:sp>
      <p:pic>
        <p:nvPicPr>
          <p:cNvPr id="22" name="Bildobjekt 21" descr="En bild som visar klädsel, utomhus, person, träd&#10;&#10;AI-genererat innehåll kan vara felaktigt.">
            <a:extLst>
              <a:ext uri="{FF2B5EF4-FFF2-40B4-BE49-F238E27FC236}">
                <a16:creationId xmlns:a16="http://schemas.microsoft.com/office/drawing/2014/main" id="{97DD4772-9225-B63A-7FCF-BE30192DA71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19105" y="3669716"/>
            <a:ext cx="1844487" cy="2459316"/>
          </a:xfrm>
          <a:prstGeom prst="rect">
            <a:avLst/>
          </a:prstGeom>
        </p:spPr>
      </p:pic>
      <p:sp>
        <p:nvSpPr>
          <p:cNvPr id="23" name="textruta 22">
            <a:extLst>
              <a:ext uri="{FF2B5EF4-FFF2-40B4-BE49-F238E27FC236}">
                <a16:creationId xmlns:a16="http://schemas.microsoft.com/office/drawing/2014/main" id="{1850BD27-B499-4172-91AB-B0C7521426E2}"/>
              </a:ext>
            </a:extLst>
          </p:cNvPr>
          <p:cNvSpPr txBox="1"/>
          <p:nvPr/>
        </p:nvSpPr>
        <p:spPr>
          <a:xfrm>
            <a:off x="10513676" y="6106159"/>
            <a:ext cx="1650855" cy="523220"/>
          </a:xfrm>
          <a:prstGeom prst="rect">
            <a:avLst/>
          </a:prstGeom>
          <a:noFill/>
        </p:spPr>
        <p:txBody>
          <a:bodyPr wrap="square" rtlCol="0">
            <a:spAutoFit/>
          </a:bodyPr>
          <a:lstStyle/>
          <a:p>
            <a:r>
              <a:rPr lang="sv-SE" sz="1400" dirty="0">
                <a:solidFill>
                  <a:srgbClr val="002060"/>
                </a:solidFill>
                <a:latin typeface="Arial Narrow" panose="020B0606020202030204" pitchFamily="34" charset="0"/>
              </a:rPr>
              <a:t>Gäddans dag i Mönsterås, 2025</a:t>
            </a:r>
          </a:p>
        </p:txBody>
      </p:sp>
      <p:pic>
        <p:nvPicPr>
          <p:cNvPr id="25" name="Bildobjekt 24" descr="En bild som visar klädsel, utomhus, person, person&#10;&#10;AI-genererat innehåll kan vara felaktigt.">
            <a:extLst>
              <a:ext uri="{FF2B5EF4-FFF2-40B4-BE49-F238E27FC236}">
                <a16:creationId xmlns:a16="http://schemas.microsoft.com/office/drawing/2014/main" id="{F7C2B664-2197-CB77-48DD-F2173FC5C37B}"/>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9834829" y="1115730"/>
            <a:ext cx="2133919" cy="1930631"/>
          </a:xfrm>
          <a:prstGeom prst="rect">
            <a:avLst/>
          </a:prstGeom>
        </p:spPr>
      </p:pic>
    </p:spTree>
    <p:extLst>
      <p:ext uri="{BB962C8B-B14F-4D97-AF65-F5344CB8AC3E}">
        <p14:creationId xmlns:p14="http://schemas.microsoft.com/office/powerpoint/2010/main" val="1680712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02F4B-C77F-E11A-9A11-7375651ADAB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71C7289-3A0A-2DFF-1EDC-648E88647AC0}"/>
              </a:ext>
            </a:extLst>
          </p:cNvPr>
          <p:cNvSpPr>
            <a:spLocks noGrp="1"/>
          </p:cNvSpPr>
          <p:nvPr>
            <p:ph type="title"/>
          </p:nvPr>
        </p:nvSpPr>
        <p:spPr/>
        <p:txBody>
          <a:bodyPr>
            <a:normAutofit/>
          </a:bodyPr>
          <a:lstStyle/>
          <a:p>
            <a:pPr>
              <a:lnSpc>
                <a:spcPct val="150000"/>
              </a:lnSpc>
            </a:pPr>
            <a:r>
              <a:rPr lang="en-GB" sz="2700" dirty="0">
                <a:latin typeface="Arial Narrow" panose="020B0606020202030204" pitchFamily="34" charset="0"/>
              </a:rPr>
              <a:t>EXEMPEL PÅ AKTIVITET INOM ÖSTERSJÖPROJEKTET:</a:t>
            </a:r>
            <a:br>
              <a:rPr lang="en-GB" sz="2700" dirty="0">
                <a:latin typeface="Arial Narrow" panose="020B0606020202030204" pitchFamily="34" charset="0"/>
              </a:rPr>
            </a:br>
            <a:r>
              <a:rPr lang="sv-SE" sz="2800" dirty="0">
                <a:latin typeface="Arial Narrow" panose="020B0606020202030204" pitchFamily="34" charset="0"/>
              </a:rPr>
              <a:t>V</a:t>
            </a:r>
            <a:r>
              <a:rPr lang="sv-SE" sz="2800" cap="none" dirty="0">
                <a:latin typeface="Arial Narrow" panose="020B0606020202030204" pitchFamily="34" charset="0"/>
              </a:rPr>
              <a:t>i sammanställer material och arrangerar utställningar om Östersjön</a:t>
            </a:r>
            <a:endParaRPr lang="sv-SE" sz="2800" dirty="0"/>
          </a:p>
        </p:txBody>
      </p:sp>
      <p:sp>
        <p:nvSpPr>
          <p:cNvPr id="3" name="Platshållare för innehåll 2">
            <a:extLst>
              <a:ext uri="{FF2B5EF4-FFF2-40B4-BE49-F238E27FC236}">
                <a16:creationId xmlns:a16="http://schemas.microsoft.com/office/drawing/2014/main" id="{1C48E7C6-0537-B3EE-9060-5A83AF2AAD7C}"/>
              </a:ext>
            </a:extLst>
          </p:cNvPr>
          <p:cNvSpPr>
            <a:spLocks noGrp="1"/>
          </p:cNvSpPr>
          <p:nvPr>
            <p:ph idx="1"/>
          </p:nvPr>
        </p:nvSpPr>
        <p:spPr>
          <a:xfrm>
            <a:off x="218621" y="1622036"/>
            <a:ext cx="6646863" cy="4542955"/>
          </a:xfrm>
        </p:spPr>
        <p:txBody>
          <a:bodyPr>
            <a:noAutofit/>
          </a:bodyPr>
          <a:lstStyle/>
          <a:p>
            <a:pPr marL="0" indent="0">
              <a:spcBef>
                <a:spcPts val="600"/>
              </a:spcBef>
              <a:spcAft>
                <a:spcPts val="600"/>
              </a:spcAft>
              <a:buNone/>
            </a:pPr>
            <a:r>
              <a:rPr lang="sv-SE" sz="1800" dirty="0">
                <a:solidFill>
                  <a:srgbClr val="002060"/>
                </a:solidFill>
                <a:latin typeface="Arial Narrow" panose="020B0606020202030204" pitchFamily="34" charset="0"/>
              </a:rPr>
              <a:t>Sedan 2020 har klubbar arrangerat vid olika tillfällen utställningar i bland annat Trosa, Nyköping och Kalmar.</a:t>
            </a:r>
          </a:p>
          <a:p>
            <a:pPr marL="0" indent="0">
              <a:spcBef>
                <a:spcPts val="600"/>
              </a:spcBef>
              <a:spcAft>
                <a:spcPts val="600"/>
              </a:spcAft>
              <a:buNone/>
            </a:pPr>
            <a:r>
              <a:rPr lang="sv-SE" sz="1800" dirty="0">
                <a:solidFill>
                  <a:srgbClr val="002060"/>
                </a:solidFill>
                <a:latin typeface="Arial Narrow" panose="020B0606020202030204" pitchFamily="34" charset="0"/>
              </a:rPr>
              <a:t>Till midsommar 2025 öppnade en Östersjöutställning som sammanställdes av vår partner </a:t>
            </a:r>
            <a:r>
              <a:rPr lang="sv-SE" sz="1800" i="1" dirty="0">
                <a:solidFill>
                  <a:srgbClr val="002060"/>
                </a:solidFill>
                <a:latin typeface="Arial Narrow" panose="020B0606020202030204" pitchFamily="34" charset="0"/>
              </a:rPr>
              <a:t>Voice </a:t>
            </a:r>
            <a:r>
              <a:rPr lang="sv-SE" sz="1800" i="1" dirty="0" err="1">
                <a:solidFill>
                  <a:srgbClr val="002060"/>
                </a:solidFill>
                <a:latin typeface="Arial Narrow" panose="020B0606020202030204" pitchFamily="34" charset="0"/>
              </a:rPr>
              <a:t>of</a:t>
            </a:r>
            <a:r>
              <a:rPr lang="sv-SE" sz="1800" i="1" dirty="0">
                <a:solidFill>
                  <a:srgbClr val="002060"/>
                </a:solidFill>
                <a:latin typeface="Arial Narrow" panose="020B0606020202030204" pitchFamily="34" charset="0"/>
              </a:rPr>
              <a:t> the Ocean </a:t>
            </a:r>
            <a:r>
              <a:rPr lang="sv-SE" sz="1800" dirty="0">
                <a:solidFill>
                  <a:srgbClr val="002060"/>
                </a:solidFill>
                <a:latin typeface="Arial Narrow" panose="020B0606020202030204" pitchFamily="34" charset="0"/>
              </a:rPr>
              <a:t>i samarbete med Rotaryklubbarna i Norrköping och Söderköping på Delfinariet i Kolmårdens Djurpark i Östergötland.</a:t>
            </a:r>
          </a:p>
          <a:p>
            <a:pPr marL="0" indent="0">
              <a:spcBef>
                <a:spcPts val="600"/>
              </a:spcBef>
              <a:spcAft>
                <a:spcPts val="600"/>
              </a:spcAft>
              <a:buNone/>
            </a:pPr>
            <a:r>
              <a:rPr lang="sv-SE" sz="1800" dirty="0">
                <a:solidFill>
                  <a:srgbClr val="002060"/>
                </a:solidFill>
                <a:latin typeface="Arial Narrow" panose="020B0606020202030204" pitchFamily="34" charset="0"/>
              </a:rPr>
              <a:t>Under juni-juli 2025 hade vi mini-utställningar och aktiviteter på biblioteket och i hotell Kronmunken i Mönsterås.</a:t>
            </a:r>
          </a:p>
          <a:p>
            <a:pPr marL="0" indent="0">
              <a:spcBef>
                <a:spcPts val="600"/>
              </a:spcBef>
              <a:spcAft>
                <a:spcPts val="600"/>
              </a:spcAft>
              <a:buNone/>
            </a:pPr>
            <a:r>
              <a:rPr lang="sv-SE" sz="1800" dirty="0">
                <a:solidFill>
                  <a:srgbClr val="002060"/>
                </a:solidFill>
                <a:latin typeface="Arial Narrow" panose="020B0606020202030204" pitchFamily="34" charset="0"/>
              </a:rPr>
              <a:t>7-8 augusti hade vi ett informations- och </a:t>
            </a:r>
            <a:r>
              <a:rPr lang="sv-SE" sz="1800" dirty="0" err="1">
                <a:solidFill>
                  <a:srgbClr val="002060"/>
                </a:solidFill>
                <a:latin typeface="Arial Narrow" panose="020B0606020202030204" pitchFamily="34" charset="0"/>
              </a:rPr>
              <a:t>aktivitetstält</a:t>
            </a:r>
            <a:r>
              <a:rPr lang="sv-SE" sz="1800" dirty="0">
                <a:solidFill>
                  <a:srgbClr val="002060"/>
                </a:solidFill>
                <a:latin typeface="Arial Narrow" panose="020B0606020202030204" pitchFamily="34" charset="0"/>
              </a:rPr>
              <a:t> i samband med Kalmar Stadsfest.</a:t>
            </a:r>
          </a:p>
          <a:p>
            <a:pPr marL="0" indent="0">
              <a:spcBef>
                <a:spcPts val="600"/>
              </a:spcBef>
              <a:spcAft>
                <a:spcPts val="600"/>
              </a:spcAft>
              <a:buNone/>
            </a:pPr>
            <a:r>
              <a:rPr lang="sv-SE" sz="1800" dirty="0">
                <a:solidFill>
                  <a:srgbClr val="002060"/>
                </a:solidFill>
                <a:latin typeface="Arial Narrow" panose="020B0606020202030204" pitchFamily="34" charset="0"/>
              </a:rPr>
              <a:t>23 augusti hade vi en ”station” i Färjestaden på Öland inför Östersjödagen.</a:t>
            </a:r>
          </a:p>
          <a:p>
            <a:pPr marL="0" indent="0">
              <a:spcBef>
                <a:spcPts val="600"/>
              </a:spcBef>
              <a:spcAft>
                <a:spcPts val="600"/>
              </a:spcAft>
              <a:buNone/>
            </a:pPr>
            <a:r>
              <a:rPr lang="sv-SE" sz="1800" dirty="0">
                <a:solidFill>
                  <a:srgbClr val="002060"/>
                </a:solidFill>
                <a:latin typeface="Arial Narrow" panose="020B0606020202030204" pitchFamily="34" charset="0"/>
              </a:rPr>
              <a:t>29-31 augusti ställde ut Värmdö Skärgård RK i sitt tält på den flytande båtmässa </a:t>
            </a:r>
            <a:r>
              <a:rPr lang="sv-SE" sz="1800" i="1" dirty="0">
                <a:solidFill>
                  <a:srgbClr val="002060"/>
                </a:solidFill>
                <a:latin typeface="Arial Narrow" panose="020B0606020202030204" pitchFamily="34" charset="0"/>
              </a:rPr>
              <a:t>Allt på sjön </a:t>
            </a:r>
            <a:r>
              <a:rPr lang="sv-SE" sz="1800" dirty="0">
                <a:solidFill>
                  <a:srgbClr val="002060"/>
                </a:solidFill>
                <a:latin typeface="Arial Narrow" panose="020B0606020202030204" pitchFamily="34" charset="0"/>
              </a:rPr>
              <a:t>i Gustavsberg.</a:t>
            </a:r>
          </a:p>
          <a:p>
            <a:pPr marL="0" indent="0">
              <a:spcBef>
                <a:spcPts val="600"/>
              </a:spcBef>
              <a:spcAft>
                <a:spcPts val="600"/>
              </a:spcAft>
              <a:buNone/>
            </a:pPr>
            <a:r>
              <a:rPr lang="sv-SE" sz="1800" dirty="0">
                <a:solidFill>
                  <a:srgbClr val="002060"/>
                </a:solidFill>
                <a:latin typeface="Arial Narrow" panose="020B0606020202030204" pitchFamily="34" charset="0"/>
              </a:rPr>
              <a:t>6:e september 2025 var Borensberg RK med på Husbyfjöls marknad.</a:t>
            </a:r>
          </a:p>
          <a:p>
            <a:pPr marL="0" indent="0">
              <a:spcBef>
                <a:spcPts val="600"/>
              </a:spcBef>
              <a:spcAft>
                <a:spcPts val="600"/>
              </a:spcAft>
              <a:buNone/>
            </a:pPr>
            <a:endParaRPr lang="sv-SE" sz="1800" dirty="0">
              <a:latin typeface="Arial Narrow" panose="020B0606020202030204" pitchFamily="34" charset="0"/>
            </a:endParaRPr>
          </a:p>
        </p:txBody>
      </p:sp>
      <p:sp>
        <p:nvSpPr>
          <p:cNvPr id="14" name="textruta 13">
            <a:extLst>
              <a:ext uri="{FF2B5EF4-FFF2-40B4-BE49-F238E27FC236}">
                <a16:creationId xmlns:a16="http://schemas.microsoft.com/office/drawing/2014/main" id="{51FAE9D1-8A58-A958-8201-6C69D48D1C74}"/>
              </a:ext>
            </a:extLst>
          </p:cNvPr>
          <p:cNvSpPr txBox="1"/>
          <p:nvPr/>
        </p:nvSpPr>
        <p:spPr>
          <a:xfrm>
            <a:off x="218621" y="6233164"/>
            <a:ext cx="11668579" cy="646331"/>
          </a:xfrm>
          <a:prstGeom prst="rect">
            <a:avLst/>
          </a:prstGeom>
          <a:noFill/>
        </p:spPr>
        <p:txBody>
          <a:bodyPr wrap="none" rtlCol="0">
            <a:spAutoFit/>
          </a:bodyPr>
          <a:lstStyle/>
          <a:p>
            <a:r>
              <a:rPr lang="sv-SE" sz="1800" b="1" dirty="0">
                <a:latin typeface="Arial Narrow" panose="020B0606020202030204" pitchFamily="34" charset="0"/>
              </a:rPr>
              <a:t>Genom vår medverkan i dessa offentliga tillställningar har Rotary kunnat sprida kunskap och medvetenhet om läget i Östersjön</a:t>
            </a:r>
          </a:p>
          <a:p>
            <a:endParaRPr lang="sv-SE" dirty="0"/>
          </a:p>
        </p:txBody>
      </p:sp>
      <p:pic>
        <p:nvPicPr>
          <p:cNvPr id="4" name="Bildobjekt 3" descr="En bild som visar klädsel, person, fotbeklädnader, person&#10;&#10;Automatiskt genererad beskrivning">
            <a:extLst>
              <a:ext uri="{FF2B5EF4-FFF2-40B4-BE49-F238E27FC236}">
                <a16:creationId xmlns:a16="http://schemas.microsoft.com/office/drawing/2014/main" id="{7833CC40-6D50-901C-76DF-C0511E1BEA7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6745542" y="1941390"/>
            <a:ext cx="2009432" cy="1507075"/>
          </a:xfrm>
          <a:prstGeom prst="rect">
            <a:avLst/>
          </a:prstGeom>
        </p:spPr>
      </p:pic>
      <p:pic>
        <p:nvPicPr>
          <p:cNvPr id="21" name="Bildobjekt 20" descr="En bild som visar fotbeklädnader, klädsel, person, Människoansikte&#10;&#10;AI-genererat innehåll kan vara felaktigt.">
            <a:extLst>
              <a:ext uri="{FF2B5EF4-FFF2-40B4-BE49-F238E27FC236}">
                <a16:creationId xmlns:a16="http://schemas.microsoft.com/office/drawing/2014/main" id="{C2637A40-2DDC-BFF6-BC59-A6DE1C80F16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32261" y="3788575"/>
            <a:ext cx="1645488" cy="2193984"/>
          </a:xfrm>
          <a:prstGeom prst="rect">
            <a:avLst/>
          </a:prstGeom>
        </p:spPr>
      </p:pic>
      <p:pic>
        <p:nvPicPr>
          <p:cNvPr id="6" name="Bildobjekt 5" descr="En bild som visar text, inomhus, sal, innertak&#10;&#10;AI-genererat innehåll kan vara felaktigt.">
            <a:extLst>
              <a:ext uri="{FF2B5EF4-FFF2-40B4-BE49-F238E27FC236}">
                <a16:creationId xmlns:a16="http://schemas.microsoft.com/office/drawing/2014/main" id="{1BDB9CE2-3EC4-BEEC-D923-A05AE6197D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1588" y="1690210"/>
            <a:ext cx="3572322" cy="2009431"/>
          </a:xfrm>
          <a:prstGeom prst="rect">
            <a:avLst/>
          </a:prstGeom>
        </p:spPr>
      </p:pic>
      <p:pic>
        <p:nvPicPr>
          <p:cNvPr id="8" name="Bildobjekt 7" descr="En bild som visar klädsel, text, person, utomhus&#10;&#10;AI-genererat innehåll kan vara felaktigt.">
            <a:extLst>
              <a:ext uri="{FF2B5EF4-FFF2-40B4-BE49-F238E27FC236}">
                <a16:creationId xmlns:a16="http://schemas.microsoft.com/office/drawing/2014/main" id="{88A65143-4E1F-0A09-9A7C-1A06451CC3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18422" y="3781637"/>
            <a:ext cx="1645488" cy="2193985"/>
          </a:xfrm>
          <a:prstGeom prst="rect">
            <a:avLst/>
          </a:prstGeom>
        </p:spPr>
      </p:pic>
      <p:pic>
        <p:nvPicPr>
          <p:cNvPr id="10" name="Bildobjekt 9" descr="En bild som visar utomhus, text, träd, skylt&#10;&#10;AI-genererat innehåll kan vara felaktigt.">
            <a:extLst>
              <a:ext uri="{FF2B5EF4-FFF2-40B4-BE49-F238E27FC236}">
                <a16:creationId xmlns:a16="http://schemas.microsoft.com/office/drawing/2014/main" id="{976F78C3-74C5-932A-2DBF-5FB2BB3B6D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4172" y="3788574"/>
            <a:ext cx="1645489" cy="2193985"/>
          </a:xfrm>
          <a:prstGeom prst="rect">
            <a:avLst/>
          </a:prstGeom>
        </p:spPr>
      </p:pic>
    </p:spTree>
    <p:extLst>
      <p:ext uri="{BB962C8B-B14F-4D97-AF65-F5344CB8AC3E}">
        <p14:creationId xmlns:p14="http://schemas.microsoft.com/office/powerpoint/2010/main" val="4191637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58139-7EA5-63C9-AECE-C6782310629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C0006A8-13F1-8197-E054-40DE9BE4C94C}"/>
              </a:ext>
            </a:extLst>
          </p:cNvPr>
          <p:cNvSpPr>
            <a:spLocks noGrp="1"/>
          </p:cNvSpPr>
          <p:nvPr>
            <p:ph type="title"/>
          </p:nvPr>
        </p:nvSpPr>
        <p:spPr>
          <a:xfrm>
            <a:off x="380999" y="-205280"/>
            <a:ext cx="11506200" cy="1540042"/>
          </a:xfrm>
        </p:spPr>
        <p:txBody>
          <a:bodyPr>
            <a:normAutofit/>
          </a:bodyPr>
          <a:lstStyle/>
          <a:p>
            <a:pPr>
              <a:lnSpc>
                <a:spcPct val="150000"/>
              </a:lnSpc>
            </a:pPr>
            <a:r>
              <a:rPr lang="en-GB" sz="2700" dirty="0">
                <a:latin typeface="Arial Narrow" panose="020B0606020202030204" pitchFamily="34" charset="0"/>
              </a:rPr>
              <a:t>EXEMPEL PÅ AKTIVITET INOM ÖSTERSJÖPROJEKTET:</a:t>
            </a:r>
            <a:endParaRPr lang="sv-SE" sz="2800" dirty="0"/>
          </a:p>
        </p:txBody>
      </p:sp>
      <p:sp>
        <p:nvSpPr>
          <p:cNvPr id="3" name="Platshållare för innehåll 2">
            <a:extLst>
              <a:ext uri="{FF2B5EF4-FFF2-40B4-BE49-F238E27FC236}">
                <a16:creationId xmlns:a16="http://schemas.microsoft.com/office/drawing/2014/main" id="{FF19377C-91AD-E249-0C95-D9A81C75EEAB}"/>
              </a:ext>
            </a:extLst>
          </p:cNvPr>
          <p:cNvSpPr>
            <a:spLocks noGrp="1"/>
          </p:cNvSpPr>
          <p:nvPr>
            <p:ph idx="1"/>
          </p:nvPr>
        </p:nvSpPr>
        <p:spPr>
          <a:xfrm>
            <a:off x="134977" y="1582595"/>
            <a:ext cx="6124306" cy="4819667"/>
          </a:xfrm>
        </p:spPr>
        <p:txBody>
          <a:bodyPr>
            <a:noAutofit/>
          </a:bodyPr>
          <a:lstStyle/>
          <a:p>
            <a:pPr marL="0" indent="0">
              <a:spcBef>
                <a:spcPts val="600"/>
              </a:spcBef>
              <a:spcAft>
                <a:spcPts val="600"/>
              </a:spcAft>
              <a:buNone/>
            </a:pPr>
            <a:r>
              <a:rPr lang="sv-SE" sz="1800" dirty="0">
                <a:solidFill>
                  <a:srgbClr val="002060"/>
                </a:solidFill>
                <a:latin typeface="Arial Narrow" panose="020B0606020202030204" pitchFamily="34" charset="0"/>
              </a:rPr>
              <a:t>Sedan 2023 hålls så kallade Östersjökvällar på olika teman: </a:t>
            </a:r>
          </a:p>
          <a:p>
            <a:pPr marL="157163" indent="-157163">
              <a:spcBef>
                <a:spcPts val="0"/>
              </a:spcBef>
            </a:pPr>
            <a:r>
              <a:rPr lang="sv-SE" sz="1800" i="1" dirty="0">
                <a:solidFill>
                  <a:srgbClr val="002060"/>
                </a:solidFill>
                <a:latin typeface="Arial Narrow" panose="020B0606020202030204" pitchFamily="34" charset="0"/>
              </a:rPr>
              <a:t>Vad vet vi om Östersjön – sant och falskt? Vad minns ni av Östersjön? </a:t>
            </a:r>
            <a:r>
              <a:rPr lang="sv-SE" sz="1800" i="1"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rPr>
              <a:t>Vad kan vi som individer och som samhälle göra för Östersjön?;</a:t>
            </a:r>
          </a:p>
          <a:p>
            <a:pPr marL="157163" indent="-157163">
              <a:spcBef>
                <a:spcPts val="0"/>
              </a:spcBef>
            </a:pPr>
            <a:r>
              <a:rPr lang="sv-SE" sz="1800" i="1"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Östersjön 2025-2050 – ett hav av möjligheter;</a:t>
            </a:r>
          </a:p>
          <a:p>
            <a:pPr marL="157163" indent="-157163">
              <a:spcBef>
                <a:spcPts val="0"/>
              </a:spcBef>
            </a:pPr>
            <a:r>
              <a:rPr lang="sv-SE" sz="1800" i="1"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FISK: </a:t>
            </a:r>
            <a:r>
              <a:rPr lang="sv-SE" sz="1800" i="1" dirty="0">
                <a:solidFill>
                  <a:srgbClr val="002060"/>
                </a:solidFill>
                <a:effectLst/>
                <a:latin typeface="Arial Narrow" panose="020B0606020202030204" pitchFamily="34" charset="0"/>
                <a:ea typeface="Times New Roman" panose="02020603050405020304" pitchFamily="18" charset="0"/>
                <a:cs typeface="Times New Roman" panose="02020603050405020304" pitchFamily="18" charset="0"/>
              </a:rPr>
              <a:t>Vilken fisk säljs i svensk handel och var kommer den ifrån? </a:t>
            </a:r>
            <a:br>
              <a:rPr lang="sv-SE" sz="1800" i="1" dirty="0">
                <a:solidFill>
                  <a:srgbClr val="002060"/>
                </a:solidFill>
                <a:effectLst/>
                <a:latin typeface="Arial Narrow" panose="020B0606020202030204" pitchFamily="34" charset="0"/>
                <a:ea typeface="Times New Roman" panose="02020603050405020304" pitchFamily="18" charset="0"/>
                <a:cs typeface="Times New Roman" panose="02020603050405020304" pitchFamily="18" charset="0"/>
              </a:rPr>
            </a:br>
            <a:r>
              <a:rPr lang="sv-SE" sz="1800" i="1"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rPr>
              <a:t>Så mår svensk fisk - centrala fiskarter i Östersjön. </a:t>
            </a:r>
            <a:r>
              <a:rPr lang="sv-SE" sz="1800" i="1" dirty="0">
                <a:solidFill>
                  <a:srgbClr val="002060"/>
                </a:solidFill>
                <a:effectLst/>
                <a:latin typeface="Arial Narrow" panose="020B0606020202030204" pitchFamily="34" charset="0"/>
                <a:ea typeface="Times New Roman" panose="02020603050405020304" pitchFamily="18" charset="0"/>
                <a:cs typeface="Times New Roman" panose="02020603050405020304" pitchFamily="18" charset="0"/>
              </a:rPr>
              <a:t>Åtgärdsprogram för hotade arter och naturtyper i</a:t>
            </a:r>
            <a:r>
              <a:rPr lang="sv-SE" sz="1800" i="1"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Östersjön - havsöring, vimma och id. </a:t>
            </a:r>
            <a:endParaRPr lang="sv-SE" sz="1800" i="1" dirty="0">
              <a:solidFill>
                <a:srgbClr val="002060"/>
              </a:solidFill>
              <a:latin typeface="Arial Narrow" panose="020B0606020202030204" pitchFamily="34" charset="0"/>
              <a:ea typeface="Times New Roman" panose="02020603050405020304" pitchFamily="18" charset="0"/>
              <a:cs typeface="Arial" panose="020B0604020202020204" pitchFamily="34" charset="0"/>
            </a:endParaRPr>
          </a:p>
          <a:p>
            <a:pPr marL="157163" indent="-157163">
              <a:spcBef>
                <a:spcPts val="0"/>
              </a:spcBef>
              <a:tabLst>
                <a:tab pos="1168400" algn="l"/>
              </a:tabLst>
            </a:pPr>
            <a:r>
              <a:rPr lang="sv-SE" sz="1800" i="1"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rPr>
              <a:t>Östersjökväll på tema ENERGI.</a:t>
            </a:r>
          </a:p>
          <a:p>
            <a:pPr marL="157163" indent="-157163">
              <a:spcBef>
                <a:spcPts val="0"/>
              </a:spcBef>
              <a:tabLst>
                <a:tab pos="1168400" algn="l"/>
              </a:tabLst>
            </a:pPr>
            <a:r>
              <a:rPr lang="sv-SE" sz="1800" i="1"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Östersjökväll med presentation av projekten från Östersjösommarlägret</a:t>
            </a:r>
          </a:p>
          <a:p>
            <a:pPr marL="157163" indent="-157163">
              <a:spcBef>
                <a:spcPts val="0"/>
              </a:spcBef>
              <a:spcAft>
                <a:spcPts val="1200"/>
              </a:spcAft>
              <a:tabLst>
                <a:tab pos="1168400" algn="l"/>
              </a:tabLst>
            </a:pPr>
            <a:r>
              <a:rPr lang="sv-SE" sz="1800" i="1"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Besöksnäringen runt Östersjön – kultur och natur</a:t>
            </a:r>
            <a:endParaRPr lang="sv-SE" sz="1800" i="1"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endParaRPr>
          </a:p>
          <a:p>
            <a:pPr marL="0" indent="0">
              <a:spcBef>
                <a:spcPts val="600"/>
              </a:spcBef>
              <a:spcAft>
                <a:spcPts val="1200"/>
              </a:spcAft>
              <a:buNone/>
            </a:pPr>
            <a:r>
              <a:rPr lang="sv-SE" sz="1800"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Med start i augusti 2025 medverkar lokala Rotaryklubbar i </a:t>
            </a:r>
            <a:r>
              <a:rPr lang="sv-SE" sz="1800"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rPr>
              <a:t>H2O </a:t>
            </a:r>
            <a:br>
              <a:rPr lang="sv-SE" sz="1800"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rPr>
            </a:br>
            <a:r>
              <a:rPr lang="sv-SE" sz="1800"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rPr>
              <a:t>(</a:t>
            </a:r>
            <a:r>
              <a:rPr lang="sv-SE" sz="1800" i="1"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rPr>
              <a:t>Hands to Ocean</a:t>
            </a:r>
            <a:r>
              <a:rPr lang="sv-SE" sz="1800"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rPr>
              <a:t>) skolprojekt </a:t>
            </a:r>
            <a:r>
              <a:rPr lang="sv-SE" sz="1800" i="1"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rPr>
              <a:t>Djupdykning i marin kunskap</a:t>
            </a:r>
            <a:r>
              <a:rPr lang="sv-SE" sz="1800"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rPr>
              <a:t>.</a:t>
            </a:r>
          </a:p>
          <a:p>
            <a:pPr marL="0" indent="0">
              <a:spcBef>
                <a:spcPts val="600"/>
              </a:spcBef>
              <a:spcAft>
                <a:spcPts val="1200"/>
              </a:spcAft>
              <a:buNone/>
            </a:pPr>
            <a:r>
              <a:rPr lang="sv-SE" sz="1800"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I augusti 2025 arrangerades bland annat en vernissage i Värmdö kommuns Kulturhus i Gustavsberg med bilder från en fototävling </a:t>
            </a:r>
            <a:br>
              <a:rPr lang="sv-SE" sz="1800" dirty="0">
                <a:solidFill>
                  <a:srgbClr val="002060"/>
                </a:solidFill>
                <a:latin typeface="Arial Narrow" panose="020B0606020202030204" pitchFamily="34" charset="0"/>
                <a:ea typeface="Times New Roman" panose="02020603050405020304" pitchFamily="18" charset="0"/>
                <a:cs typeface="Arial" panose="020B0604020202020204" pitchFamily="34" charset="0"/>
              </a:rPr>
            </a:br>
            <a:r>
              <a:rPr lang="sv-SE" sz="1800"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som Värmdö Skärgård RK utlyste våren 2025 kallad </a:t>
            </a:r>
            <a:r>
              <a:rPr lang="sv-SE" sz="1800" i="1"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Min Östersjöbild.</a:t>
            </a:r>
            <a:endParaRPr lang="sv-SE" sz="1800" i="1"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endParaRPr>
          </a:p>
          <a:p>
            <a:pPr marL="0" indent="0">
              <a:spcBef>
                <a:spcPts val="600"/>
              </a:spcBef>
              <a:spcAft>
                <a:spcPts val="600"/>
              </a:spcAft>
              <a:buNone/>
            </a:pPr>
            <a:endParaRPr lang="sv-SE" sz="1800" dirty="0">
              <a:solidFill>
                <a:srgbClr val="002060"/>
              </a:solidFill>
              <a:effectLst/>
              <a:latin typeface="Arial Narrow" panose="020B0606020202030204" pitchFamily="34" charset="0"/>
              <a:ea typeface="Times New Roman" panose="02020603050405020304" pitchFamily="18" charset="0"/>
              <a:cs typeface="Arial" panose="020B0604020202020204" pitchFamily="34" charset="0"/>
            </a:endParaRPr>
          </a:p>
          <a:p>
            <a:pPr marL="0" indent="0">
              <a:spcBef>
                <a:spcPts val="600"/>
              </a:spcBef>
              <a:spcAft>
                <a:spcPts val="600"/>
              </a:spcAft>
              <a:buNone/>
            </a:pPr>
            <a:endParaRPr lang="sv-SE" sz="1800" dirty="0">
              <a:effectLst/>
              <a:latin typeface="Arial Narrow" panose="020B0606020202030204" pitchFamily="34" charset="0"/>
              <a:ea typeface="Times New Roman" panose="02020603050405020304" pitchFamily="18" charset="0"/>
              <a:cs typeface="Arial" panose="020B0604020202020204" pitchFamily="34" charset="0"/>
            </a:endParaRPr>
          </a:p>
          <a:p>
            <a:pPr marL="1168400" indent="-1168400">
              <a:spcBef>
                <a:spcPts val="600"/>
              </a:spcBef>
              <a:spcAft>
                <a:spcPts val="600"/>
              </a:spcAft>
              <a:buNone/>
              <a:tabLst>
                <a:tab pos="1168400" algn="l"/>
              </a:tabLst>
            </a:pPr>
            <a:endParaRPr lang="sv-SE" sz="1800" dirty="0">
              <a:effectLst/>
              <a:latin typeface="Arial Narrow" panose="020B0606020202030204" pitchFamily="34" charset="0"/>
              <a:ea typeface="Calibri" panose="020F0502020204030204" pitchFamily="34" charset="0"/>
              <a:cs typeface="Arial" panose="020B0604020202020204" pitchFamily="34" charset="0"/>
            </a:endParaRPr>
          </a:p>
          <a:p>
            <a:pPr marL="0" indent="0">
              <a:spcBef>
                <a:spcPts val="600"/>
              </a:spcBef>
              <a:spcAft>
                <a:spcPts val="600"/>
              </a:spcAft>
              <a:buNone/>
            </a:pPr>
            <a:endParaRPr lang="sv-SE" sz="1800" dirty="0">
              <a:latin typeface="Arial Narrow" panose="020B0606020202030204" pitchFamily="34" charset="0"/>
            </a:endParaRPr>
          </a:p>
        </p:txBody>
      </p:sp>
      <p:sp>
        <p:nvSpPr>
          <p:cNvPr id="14" name="textruta 13">
            <a:extLst>
              <a:ext uri="{FF2B5EF4-FFF2-40B4-BE49-F238E27FC236}">
                <a16:creationId xmlns:a16="http://schemas.microsoft.com/office/drawing/2014/main" id="{A8988263-9860-2F37-3AB5-7637AFC51F75}"/>
              </a:ext>
            </a:extLst>
          </p:cNvPr>
          <p:cNvSpPr txBox="1"/>
          <p:nvPr/>
        </p:nvSpPr>
        <p:spPr>
          <a:xfrm>
            <a:off x="629226" y="6402262"/>
            <a:ext cx="11009745" cy="646331"/>
          </a:xfrm>
          <a:prstGeom prst="rect">
            <a:avLst/>
          </a:prstGeom>
          <a:noFill/>
        </p:spPr>
        <p:txBody>
          <a:bodyPr wrap="none" rtlCol="0">
            <a:spAutoFit/>
          </a:bodyPr>
          <a:lstStyle/>
          <a:p>
            <a:r>
              <a:rPr lang="sv-SE" sz="1800" b="1" dirty="0">
                <a:latin typeface="Arial Narrow" panose="020B0606020202030204" pitchFamily="34" charset="0"/>
              </a:rPr>
              <a:t>Genom </a:t>
            </a:r>
            <a:r>
              <a:rPr lang="sv-SE" b="1" dirty="0">
                <a:latin typeface="Arial Narrow" panose="020B0606020202030204" pitchFamily="34" charset="0"/>
              </a:rPr>
              <a:t>dessa sammankomster har vi kunnat väcka intresse, sprida kunskap och höja medvetenhet om </a:t>
            </a:r>
            <a:r>
              <a:rPr lang="sv-SE" sz="1800" b="1" dirty="0">
                <a:latin typeface="Arial Narrow" panose="020B0606020202030204" pitchFamily="34" charset="0"/>
              </a:rPr>
              <a:t>läget i Östersjön</a:t>
            </a:r>
          </a:p>
          <a:p>
            <a:endParaRPr lang="sv-SE" dirty="0"/>
          </a:p>
        </p:txBody>
      </p:sp>
      <p:pic>
        <p:nvPicPr>
          <p:cNvPr id="8" name="Bildobjekt 7" descr="En bild som visar text, klädsel, person, inomhus&#10;&#10;AI-genererat innehåll kan vara felaktigt.">
            <a:extLst>
              <a:ext uri="{FF2B5EF4-FFF2-40B4-BE49-F238E27FC236}">
                <a16:creationId xmlns:a16="http://schemas.microsoft.com/office/drawing/2014/main" id="{BC0A00CD-94DF-B0B3-C482-0950734A2E1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030937" y="1625147"/>
            <a:ext cx="3095619" cy="2038084"/>
          </a:xfrm>
          <a:prstGeom prst="rect">
            <a:avLst/>
          </a:prstGeom>
        </p:spPr>
      </p:pic>
      <p:pic>
        <p:nvPicPr>
          <p:cNvPr id="5" name="Bildobjekt 4" descr="En bild som visar text, klädsel, person, person&#10;&#10;AI-genererat innehåll kan vara felaktigt.">
            <a:extLst>
              <a:ext uri="{FF2B5EF4-FFF2-40B4-BE49-F238E27FC236}">
                <a16:creationId xmlns:a16="http://schemas.microsoft.com/office/drawing/2014/main" id="{4CB9D33F-DA9B-0BAC-6217-895A1B86CB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23891" y="3708661"/>
            <a:ext cx="2321854" cy="2321854"/>
          </a:xfrm>
          <a:prstGeom prst="rect">
            <a:avLst/>
          </a:prstGeom>
        </p:spPr>
      </p:pic>
      <p:pic>
        <p:nvPicPr>
          <p:cNvPr id="10" name="Bildobjekt 9" descr="En bild som visar klädsel, vägg, inomhus, person&#10;&#10;AI-genererat innehåll kan vara felaktigt.">
            <a:extLst>
              <a:ext uri="{FF2B5EF4-FFF2-40B4-BE49-F238E27FC236}">
                <a16:creationId xmlns:a16="http://schemas.microsoft.com/office/drawing/2014/main" id="{8237569E-5F37-2AEF-96C5-9FC96CE23C9D}"/>
              </a:ext>
            </a:extLst>
          </p:cNvPr>
          <p:cNvPicPr>
            <a:picLocks noChangeAspect="1"/>
          </p:cNvPicPr>
          <p:nvPr/>
        </p:nvPicPr>
        <p:blipFill>
          <a:blip r:embed="rId4">
            <a:extLst>
              <a:ext uri="{28A0092B-C50C-407E-A947-70E740481C1C}">
                <a14:useLocalDpi xmlns:a14="http://schemas.microsoft.com/office/drawing/2010/main" val="0"/>
              </a:ext>
            </a:extLst>
          </a:blip>
          <a:srcRect l="4629" t="28483" r="7936"/>
          <a:stretch>
            <a:fillRect/>
          </a:stretch>
        </p:blipFill>
        <p:spPr>
          <a:xfrm>
            <a:off x="8338299" y="3708661"/>
            <a:ext cx="3784823" cy="2321854"/>
          </a:xfrm>
          <a:prstGeom prst="rect">
            <a:avLst/>
          </a:prstGeom>
        </p:spPr>
      </p:pic>
      <p:pic>
        <p:nvPicPr>
          <p:cNvPr id="12" name="Bildobjekt 11" descr="En bild som visar utomhus, moln, himmel, gräs&#10;&#10;AI-genererat innehåll kan vara felaktigt.">
            <a:extLst>
              <a:ext uri="{FF2B5EF4-FFF2-40B4-BE49-F238E27FC236}">
                <a16:creationId xmlns:a16="http://schemas.microsoft.com/office/drawing/2014/main" id="{355B9472-8BCF-D8BB-787F-D298745AD072}"/>
              </a:ext>
            </a:extLst>
          </p:cNvPr>
          <p:cNvPicPr>
            <a:picLocks noChangeAspect="1"/>
          </p:cNvPicPr>
          <p:nvPr/>
        </p:nvPicPr>
        <p:blipFill>
          <a:blip r:embed="rId5">
            <a:extLst>
              <a:ext uri="{28A0092B-C50C-407E-A947-70E740481C1C}">
                <a14:useLocalDpi xmlns:a14="http://schemas.microsoft.com/office/drawing/2010/main" val="0"/>
              </a:ext>
            </a:extLst>
          </a:blip>
          <a:srcRect t="23697" r="14853" b="27356"/>
          <a:stretch>
            <a:fillRect/>
          </a:stretch>
        </p:blipFill>
        <p:spPr>
          <a:xfrm>
            <a:off x="6314056" y="1625147"/>
            <a:ext cx="2661281" cy="2039779"/>
          </a:xfrm>
          <a:prstGeom prst="rect">
            <a:avLst/>
          </a:prstGeom>
        </p:spPr>
      </p:pic>
    </p:spTree>
    <p:extLst>
      <p:ext uri="{BB962C8B-B14F-4D97-AF65-F5344CB8AC3E}">
        <p14:creationId xmlns:p14="http://schemas.microsoft.com/office/powerpoint/2010/main" val="3704843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A960E-6AD0-4AC2-D682-27CA119180F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2A36EF1-1374-3C46-F837-B713115012E7}"/>
              </a:ext>
            </a:extLst>
          </p:cNvPr>
          <p:cNvSpPr>
            <a:spLocks noGrp="1"/>
          </p:cNvSpPr>
          <p:nvPr>
            <p:ph type="title"/>
          </p:nvPr>
        </p:nvSpPr>
        <p:spPr/>
        <p:txBody>
          <a:bodyPr>
            <a:normAutofit/>
          </a:bodyPr>
          <a:lstStyle/>
          <a:p>
            <a:pPr>
              <a:lnSpc>
                <a:spcPct val="150000"/>
              </a:lnSpc>
            </a:pPr>
            <a:r>
              <a:rPr lang="en-GB" sz="2700" dirty="0">
                <a:latin typeface="Arial Narrow" panose="020B0606020202030204" pitchFamily="34" charset="0"/>
              </a:rPr>
              <a:t>EXEMPEL PÅ AKTIVITET INOM ÖSTERSJÖPROJEKTET:</a:t>
            </a:r>
            <a:br>
              <a:rPr lang="en-GB" sz="2700" dirty="0">
                <a:latin typeface="Arial Narrow" panose="020B0606020202030204" pitchFamily="34" charset="0"/>
              </a:rPr>
            </a:br>
            <a:r>
              <a:rPr lang="sv-SE" sz="2800" dirty="0">
                <a:latin typeface="Arial Narrow" panose="020B0606020202030204" pitchFamily="34" charset="0"/>
              </a:rPr>
              <a:t>Ö</a:t>
            </a:r>
            <a:r>
              <a:rPr lang="sv-SE" sz="2800" cap="none" dirty="0">
                <a:latin typeface="Arial Narrow" panose="020B0606020202030204" pitchFamily="34" charset="0"/>
              </a:rPr>
              <a:t>stersjösommarläger, Seglarläger</a:t>
            </a:r>
            <a:endParaRPr lang="sv-SE" sz="2800" dirty="0"/>
          </a:p>
        </p:txBody>
      </p:sp>
      <p:sp>
        <p:nvSpPr>
          <p:cNvPr id="3" name="Platshållare för innehåll 2">
            <a:extLst>
              <a:ext uri="{FF2B5EF4-FFF2-40B4-BE49-F238E27FC236}">
                <a16:creationId xmlns:a16="http://schemas.microsoft.com/office/drawing/2014/main" id="{F337FC0F-CB6F-43A6-3C13-D8433656D0C6}"/>
              </a:ext>
            </a:extLst>
          </p:cNvPr>
          <p:cNvSpPr>
            <a:spLocks noGrp="1"/>
          </p:cNvSpPr>
          <p:nvPr>
            <p:ph idx="1"/>
          </p:nvPr>
        </p:nvSpPr>
        <p:spPr>
          <a:xfrm>
            <a:off x="241088" y="1567550"/>
            <a:ext cx="5519611" cy="3984164"/>
          </a:xfrm>
          <a:ln>
            <a:solidFill>
              <a:srgbClr val="00B4E6"/>
            </a:solidFill>
          </a:ln>
        </p:spPr>
        <p:txBody>
          <a:bodyPr>
            <a:noAutofit/>
          </a:bodyPr>
          <a:lstStyle/>
          <a:p>
            <a:pPr marL="1168400" indent="-1168400">
              <a:lnSpc>
                <a:spcPct val="100000"/>
              </a:lnSpc>
              <a:spcBef>
                <a:spcPts val="0"/>
              </a:spcBef>
              <a:buNone/>
              <a:tabLst>
                <a:tab pos="1168400" algn="l"/>
              </a:tabLst>
            </a:pPr>
            <a:r>
              <a:rPr lang="sv-SE" sz="1800"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Östersjösommarläger:</a:t>
            </a:r>
          </a:p>
          <a:p>
            <a:pPr marL="1168400" indent="-1168400">
              <a:lnSpc>
                <a:spcPct val="100000"/>
              </a:lnSpc>
              <a:spcBef>
                <a:spcPts val="0"/>
              </a:spcBef>
              <a:buNone/>
              <a:tabLst>
                <a:tab pos="1168400" algn="l"/>
              </a:tabLst>
            </a:pPr>
            <a:r>
              <a:rPr lang="sv-SE" sz="1800"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Gymnasieungdomar från Sverige och Lettland</a:t>
            </a:r>
          </a:p>
          <a:p>
            <a:pPr marL="1168400" indent="-1168400">
              <a:lnSpc>
                <a:spcPct val="100000"/>
              </a:lnSpc>
              <a:spcBef>
                <a:spcPts val="0"/>
              </a:spcBef>
              <a:buNone/>
              <a:tabLst>
                <a:tab pos="1168400" algn="l"/>
              </a:tabLst>
            </a:pPr>
            <a:r>
              <a:rPr lang="sv-SE" sz="1800"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En vecka med aktiviteter i Västervik, Kalmar och på Öland</a:t>
            </a:r>
          </a:p>
          <a:p>
            <a:pPr marL="1168400" indent="-1168400">
              <a:spcBef>
                <a:spcPts val="0"/>
              </a:spcBef>
              <a:buNone/>
              <a:tabLst>
                <a:tab pos="1168400" algn="l"/>
              </a:tabLst>
            </a:pPr>
            <a:endParaRPr lang="sv-SE" sz="1800" dirty="0">
              <a:solidFill>
                <a:srgbClr val="002060"/>
              </a:solidFill>
              <a:latin typeface="Arial Narrow" panose="020B0606020202030204" pitchFamily="34" charset="0"/>
              <a:ea typeface="Times New Roman" panose="02020603050405020304" pitchFamily="18" charset="0"/>
              <a:cs typeface="Arial" panose="020B0604020202020204" pitchFamily="34" charset="0"/>
            </a:endParaRPr>
          </a:p>
          <a:p>
            <a:pPr marL="1168400" indent="-1168400">
              <a:spcBef>
                <a:spcPts val="0"/>
              </a:spcBef>
              <a:buNone/>
              <a:tabLst>
                <a:tab pos="1168400" algn="l"/>
              </a:tabLst>
            </a:pPr>
            <a:r>
              <a:rPr lang="sv-SE" sz="1800" dirty="0">
                <a:solidFill>
                  <a:srgbClr val="002060"/>
                </a:solidFill>
                <a:latin typeface="Arial Narrow" panose="020B0606020202030204" pitchFamily="34" charset="0"/>
                <a:ea typeface="Times New Roman" panose="02020603050405020304" pitchFamily="18" charset="0"/>
                <a:cs typeface="Arial" panose="020B0604020202020204" pitchFamily="34" charset="0"/>
              </a:rPr>
              <a:t>Mål:</a:t>
            </a:r>
          </a:p>
          <a:p>
            <a:pPr marL="177800" indent="-177800">
              <a:spcBef>
                <a:spcPts val="600"/>
              </a:spcBef>
              <a:buFont typeface="Arial" panose="020B0604020202020204" pitchFamily="34" charset="0"/>
              <a:buChar char="•"/>
            </a:pPr>
            <a:r>
              <a:rPr lang="sv-SE" sz="1800" dirty="0">
                <a:solidFill>
                  <a:srgbClr val="002060"/>
                </a:solidFill>
                <a:latin typeface="Arial Narrow" panose="020B0606020202030204" pitchFamily="34" charset="0"/>
              </a:rPr>
              <a:t>Bidra till ökad kunskap och högre medvetenhet bland ungdomar om Östersjöns mående och vad vi kan göra för att förbättra situationen.</a:t>
            </a:r>
          </a:p>
          <a:p>
            <a:pPr marL="177800" indent="-177800">
              <a:spcBef>
                <a:spcPts val="600"/>
              </a:spcBef>
              <a:buFont typeface="Arial" panose="020B0604020202020204" pitchFamily="34" charset="0"/>
              <a:buChar char="•"/>
            </a:pPr>
            <a:r>
              <a:rPr lang="sv-SE" sz="1800" dirty="0">
                <a:solidFill>
                  <a:srgbClr val="002060"/>
                </a:solidFill>
                <a:latin typeface="Arial Narrow" panose="020B0606020202030204" pitchFamily="34" charset="0"/>
              </a:rPr>
              <a:t>Ökad kunskap bland deltagarna från Sverige och Lettland om varandras länder och kulturer.</a:t>
            </a:r>
          </a:p>
          <a:p>
            <a:pPr marL="177800" indent="-177800">
              <a:spcBef>
                <a:spcPts val="600"/>
              </a:spcBef>
              <a:buFont typeface="Arial" panose="020B0604020202020204" pitchFamily="34" charset="0"/>
              <a:buChar char="•"/>
            </a:pPr>
            <a:r>
              <a:rPr lang="sv-SE" sz="1800" dirty="0">
                <a:solidFill>
                  <a:srgbClr val="002060"/>
                </a:solidFill>
                <a:latin typeface="Arial Narrow" panose="020B0606020202030204" pitchFamily="34" charset="0"/>
              </a:rPr>
              <a:t>Skapa nätverk och vänskapsband mellan ungdomar från Sverige och Lettland.</a:t>
            </a:r>
            <a:endParaRPr lang="sv-SE" sz="1800" dirty="0">
              <a:effectLst/>
              <a:latin typeface="Arial Narrow" panose="020B0606020202030204" pitchFamily="34" charset="0"/>
              <a:ea typeface="Times New Roman" panose="02020603050405020304" pitchFamily="18" charset="0"/>
              <a:cs typeface="Arial" panose="020B0604020202020204" pitchFamily="34" charset="0"/>
            </a:endParaRPr>
          </a:p>
          <a:p>
            <a:pPr marL="1168400" indent="-1168400">
              <a:spcBef>
                <a:spcPts val="600"/>
              </a:spcBef>
              <a:spcAft>
                <a:spcPts val="600"/>
              </a:spcAft>
              <a:buNone/>
              <a:tabLst>
                <a:tab pos="1168400" algn="l"/>
              </a:tabLst>
            </a:pPr>
            <a:endParaRPr lang="sv-SE" sz="1800" dirty="0">
              <a:effectLst/>
              <a:latin typeface="Arial Narrow" panose="020B0606020202030204" pitchFamily="34" charset="0"/>
              <a:ea typeface="Calibri" panose="020F0502020204030204" pitchFamily="34" charset="0"/>
              <a:cs typeface="Arial" panose="020B0604020202020204" pitchFamily="34" charset="0"/>
            </a:endParaRPr>
          </a:p>
        </p:txBody>
      </p:sp>
      <p:pic>
        <p:nvPicPr>
          <p:cNvPr id="4" name="Bildobjekt 3" descr="En bild som visar fotbeklädnader, klädsel, himmel, utomhus&#10;&#10;Automatiskt genererad beskrivning">
            <a:extLst>
              <a:ext uri="{FF2B5EF4-FFF2-40B4-BE49-F238E27FC236}">
                <a16:creationId xmlns:a16="http://schemas.microsoft.com/office/drawing/2014/main" id="{5CC7A5FD-1059-13DB-52A7-F1E93DED2A2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189156" y="564247"/>
            <a:ext cx="2621844" cy="3036909"/>
          </a:xfrm>
          <a:prstGeom prst="rect">
            <a:avLst/>
          </a:prstGeom>
        </p:spPr>
      </p:pic>
      <p:pic>
        <p:nvPicPr>
          <p:cNvPr id="5" name="Bildobjekt 4" descr="En bild som visar utomhus, sjö, vatten, person&#10;&#10;Automatiskt genererad beskrivning">
            <a:extLst>
              <a:ext uri="{FF2B5EF4-FFF2-40B4-BE49-F238E27FC236}">
                <a16:creationId xmlns:a16="http://schemas.microsoft.com/office/drawing/2014/main" id="{B59AE2C8-E275-2EE3-EAEF-92F5DFD231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4000" y="967518"/>
            <a:ext cx="2404623" cy="3206163"/>
          </a:xfrm>
          <a:prstGeom prst="rect">
            <a:avLst/>
          </a:prstGeom>
        </p:spPr>
      </p:pic>
      <p:pic>
        <p:nvPicPr>
          <p:cNvPr id="7" name="Bildobjekt 6" descr="En bild som visar klädsel, person, inomhus, möbler&#10;&#10;Automatiskt genererad beskrivning">
            <a:extLst>
              <a:ext uri="{FF2B5EF4-FFF2-40B4-BE49-F238E27FC236}">
                <a16:creationId xmlns:a16="http://schemas.microsoft.com/office/drawing/2014/main" id="{377E42B9-02BC-8CAA-D50D-AF579A61B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571830" y="3976705"/>
            <a:ext cx="3408541" cy="2602089"/>
          </a:xfrm>
          <a:prstGeom prst="rect">
            <a:avLst/>
          </a:prstGeom>
        </p:spPr>
      </p:pic>
      <p:sp>
        <p:nvSpPr>
          <p:cNvPr id="10" name="textruta 9">
            <a:extLst>
              <a:ext uri="{FF2B5EF4-FFF2-40B4-BE49-F238E27FC236}">
                <a16:creationId xmlns:a16="http://schemas.microsoft.com/office/drawing/2014/main" id="{1BBF68CB-CBAE-161F-AAB2-BB6817FD87BC}"/>
              </a:ext>
            </a:extLst>
          </p:cNvPr>
          <p:cNvSpPr txBox="1"/>
          <p:nvPr/>
        </p:nvSpPr>
        <p:spPr>
          <a:xfrm>
            <a:off x="274292" y="4884552"/>
            <a:ext cx="5214257" cy="646331"/>
          </a:xfrm>
          <a:prstGeom prst="rect">
            <a:avLst/>
          </a:prstGeom>
          <a:noFill/>
        </p:spPr>
        <p:txBody>
          <a:bodyPr wrap="square" rtlCol="0">
            <a:spAutoFit/>
          </a:bodyPr>
          <a:lstStyle/>
          <a:p>
            <a:r>
              <a:rPr lang="sv-SE" dirty="0">
                <a:solidFill>
                  <a:srgbClr val="002060"/>
                </a:solidFill>
                <a:latin typeface="Arial Narrow" panose="020B0606020202030204" pitchFamily="34" charset="0"/>
              </a:rPr>
              <a:t>Första lägret ägde rum i augusti 2024. </a:t>
            </a:r>
            <a:br>
              <a:rPr lang="sv-SE" dirty="0">
                <a:solidFill>
                  <a:srgbClr val="002060"/>
                </a:solidFill>
                <a:latin typeface="Arial Narrow" panose="020B0606020202030204" pitchFamily="34" charset="0"/>
              </a:rPr>
            </a:br>
            <a:r>
              <a:rPr lang="sv-SE" dirty="0">
                <a:solidFill>
                  <a:srgbClr val="002060"/>
                </a:solidFill>
                <a:latin typeface="Arial Narrow" panose="020B0606020202030204" pitchFamily="34" charset="0"/>
              </a:rPr>
              <a:t>Planeringsarbetet har påbörjats för nästa läger.</a:t>
            </a:r>
          </a:p>
        </p:txBody>
      </p:sp>
      <p:sp>
        <p:nvSpPr>
          <p:cNvPr id="6" name="textruta 5">
            <a:extLst>
              <a:ext uri="{FF2B5EF4-FFF2-40B4-BE49-F238E27FC236}">
                <a16:creationId xmlns:a16="http://schemas.microsoft.com/office/drawing/2014/main" id="{5CB61158-BEFB-6BB3-11C5-10FD54A36190}"/>
              </a:ext>
            </a:extLst>
          </p:cNvPr>
          <p:cNvSpPr txBox="1"/>
          <p:nvPr/>
        </p:nvSpPr>
        <p:spPr>
          <a:xfrm>
            <a:off x="936171" y="5655464"/>
            <a:ext cx="4824528" cy="646331"/>
          </a:xfrm>
          <a:prstGeom prst="rect">
            <a:avLst/>
          </a:prstGeom>
          <a:noFill/>
          <a:ln>
            <a:solidFill>
              <a:srgbClr val="00B0F0"/>
            </a:solidFill>
          </a:ln>
        </p:spPr>
        <p:txBody>
          <a:bodyPr wrap="square" rtlCol="0">
            <a:spAutoFit/>
          </a:bodyPr>
          <a:lstStyle/>
          <a:p>
            <a:r>
              <a:rPr lang="sv-SE" dirty="0">
                <a:solidFill>
                  <a:srgbClr val="002060"/>
                </a:solidFill>
                <a:latin typeface="Arial Narrow" panose="020B0606020202030204" pitchFamily="34" charset="0"/>
              </a:rPr>
              <a:t>Internationellt seglarläger i Nynäshamn</a:t>
            </a:r>
          </a:p>
          <a:p>
            <a:r>
              <a:rPr lang="sv-SE" dirty="0">
                <a:solidFill>
                  <a:srgbClr val="002060"/>
                </a:solidFill>
                <a:latin typeface="Arial Narrow" panose="020B0606020202030204" pitchFamily="34" charset="0"/>
              </a:rPr>
              <a:t>Ett återkommande arrangemang under många somrar</a:t>
            </a:r>
          </a:p>
        </p:txBody>
      </p:sp>
      <p:pic>
        <p:nvPicPr>
          <p:cNvPr id="9" name="Bildobjekt 8" descr="En bild som visar klädsel, himmel, person, fotbeklädnader&#10;&#10;AI-genererat innehåll kan vara felaktigt.">
            <a:extLst>
              <a:ext uri="{FF2B5EF4-FFF2-40B4-BE49-F238E27FC236}">
                <a16:creationId xmlns:a16="http://schemas.microsoft.com/office/drawing/2014/main" id="{E0E581C4-4E79-8353-0650-AC203545015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67436" y="3976705"/>
            <a:ext cx="2123861" cy="2831814"/>
          </a:xfrm>
          <a:prstGeom prst="rect">
            <a:avLst/>
          </a:prstGeom>
        </p:spPr>
      </p:pic>
    </p:spTree>
    <p:extLst>
      <p:ext uri="{BB962C8B-B14F-4D97-AF65-F5344CB8AC3E}">
        <p14:creationId xmlns:p14="http://schemas.microsoft.com/office/powerpoint/2010/main" val="25893110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SLIDE_THUMBNAIL_REFRESH" val="1"/>
  <p:tag name="ARTICULATE_DESIGN_ID_OFFICE THEME" val="Zww6o0dV"/>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6921</TotalTime>
  <Words>1957</Words>
  <Application>Microsoft Office PowerPoint</Application>
  <PresentationFormat>Bredbild</PresentationFormat>
  <Paragraphs>185</Paragraphs>
  <Slides>18</Slides>
  <Notes>7</Notes>
  <HiddenSlides>0</HiddenSlides>
  <MMClips>2</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18</vt:i4>
      </vt:variant>
    </vt:vector>
  </HeadingPairs>
  <TitlesOfParts>
    <vt:vector size="23" baseType="lpstr">
      <vt:lpstr>Arial</vt:lpstr>
      <vt:lpstr>Arial Narrow</vt:lpstr>
      <vt:lpstr>Calibri</vt:lpstr>
      <vt:lpstr>Wingdings</vt:lpstr>
      <vt:lpstr>Office Theme</vt:lpstr>
      <vt:lpstr>PowerPoint-presentation</vt:lpstr>
      <vt:lpstr>PowerPoint-presentation</vt:lpstr>
      <vt:lpstr>ÖSTERSJÖPROJEKTET</vt:lpstr>
      <vt:lpstr>PowerPoint-presentation</vt:lpstr>
      <vt:lpstr>EXEMPEL PÅ AKTIVITET INOM ÖSTERSJÖPROJEKTET: Utbildning av “Rotary Östersjöambassadörer”</vt:lpstr>
      <vt:lpstr>EXEMPEL PÅ AKTIVITET INOM ÖSTERSJÖPROJEKTET: Deltagande med monter på lokala/regionala marknader såsom miljöområdet Allt för Östersjön på båtmässan Allt för sjön, Stadsfesten i Kalmar mm.</vt:lpstr>
      <vt:lpstr>EXEMPEL PÅ AKTIVITET INOM ÖSTERSJÖPROJEKTET: Vi sammanställer material och arrangerar utställningar om Östersjön</vt:lpstr>
      <vt:lpstr>EXEMPEL PÅ AKTIVITET INOM ÖSTERSJÖPROJEKTET:</vt:lpstr>
      <vt:lpstr>EXEMPEL PÅ AKTIVITET INOM ÖSTERSJÖPROJEKTET: Östersjösommarläger, Seglarläger</vt:lpstr>
      <vt:lpstr>PowerPoint-presentation</vt:lpstr>
      <vt:lpstr>PowerPoint-presentation</vt:lpstr>
      <vt:lpstr>SYftet</vt:lpstr>
      <vt:lpstr>aktiviteter</vt:lpstr>
      <vt:lpstr>Basran webbinarier</vt:lpstr>
      <vt:lpstr>PowerPoint-presentation</vt:lpstr>
      <vt:lpstr>ACTION COMMITTEES</vt:lpstr>
      <vt:lpstr>BASRAN RYLA Baltic Sea och Rotaract Baltic Sea E-club</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FK B</dc:creator>
  <cp:lastModifiedBy>Yael Tågerud</cp:lastModifiedBy>
  <cp:revision>424</cp:revision>
  <cp:lastPrinted>2022-02-19T19:42:57Z</cp:lastPrinted>
  <dcterms:created xsi:type="dcterms:W3CDTF">2019-11-18T03:22:22Z</dcterms:created>
  <dcterms:modified xsi:type="dcterms:W3CDTF">2025-09-21T21:01:40Z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1E96FB25-8539-4CD8-9073-88C994302880</vt:lpwstr>
  </property>
  <property fmtid="{D5CDD505-2E9C-101B-9397-08002B2CF9AE}" pid="3" name="ArticulatePath">
    <vt:lpwstr>RI InHouse Staff Presentation_20200117-007_QC1_EN</vt:lpwstr>
  </property>
</Properties>
</file>